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0" r:id="rId1"/>
    <p:sldMasterId id="2147483648" r:id="rId2"/>
    <p:sldMasterId id="2147483728" r:id="rId3"/>
  </p:sldMasterIdLst>
  <p:notesMasterIdLst>
    <p:notesMasterId r:id="rId47"/>
  </p:notesMasterIdLst>
  <p:handoutMasterIdLst>
    <p:handoutMasterId r:id="rId48"/>
  </p:handoutMasterIdLst>
  <p:sldIdLst>
    <p:sldId id="467" r:id="rId4"/>
    <p:sldId id="494" r:id="rId5"/>
    <p:sldId id="484" r:id="rId6"/>
    <p:sldId id="486" r:id="rId7"/>
    <p:sldId id="485" r:id="rId8"/>
    <p:sldId id="496" r:id="rId9"/>
    <p:sldId id="531" r:id="rId10"/>
    <p:sldId id="498" r:id="rId11"/>
    <p:sldId id="533" r:id="rId12"/>
    <p:sldId id="532" r:id="rId13"/>
    <p:sldId id="534" r:id="rId14"/>
    <p:sldId id="499" r:id="rId15"/>
    <p:sldId id="535" r:id="rId16"/>
    <p:sldId id="536" r:id="rId17"/>
    <p:sldId id="537" r:id="rId18"/>
    <p:sldId id="538" r:id="rId19"/>
    <p:sldId id="530" r:id="rId20"/>
    <p:sldId id="539" r:id="rId21"/>
    <p:sldId id="540" r:id="rId22"/>
    <p:sldId id="542" r:id="rId23"/>
    <p:sldId id="541" r:id="rId24"/>
    <p:sldId id="543" r:id="rId25"/>
    <p:sldId id="528" r:id="rId26"/>
    <p:sldId id="503" r:id="rId27"/>
    <p:sldId id="526" r:id="rId28"/>
    <p:sldId id="505" r:id="rId29"/>
    <p:sldId id="527" r:id="rId30"/>
    <p:sldId id="507" r:id="rId31"/>
    <p:sldId id="524" r:id="rId32"/>
    <p:sldId id="525" r:id="rId33"/>
    <p:sldId id="508" r:id="rId34"/>
    <p:sldId id="510" r:id="rId35"/>
    <p:sldId id="509" r:id="rId36"/>
    <p:sldId id="511" r:id="rId37"/>
    <p:sldId id="544" r:id="rId38"/>
    <p:sldId id="512" r:id="rId39"/>
    <p:sldId id="513" r:id="rId40"/>
    <p:sldId id="489" r:id="rId41"/>
    <p:sldId id="487" r:id="rId42"/>
    <p:sldId id="490" r:id="rId43"/>
    <p:sldId id="493" r:id="rId44"/>
    <p:sldId id="476" r:id="rId45"/>
    <p:sldId id="495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59">
          <p15:clr>
            <a:srgbClr val="A4A3A4"/>
          </p15:clr>
        </p15:guide>
        <p15:guide id="2" orient="horz" pos="890">
          <p15:clr>
            <a:srgbClr val="A4A3A4"/>
          </p15:clr>
        </p15:guide>
        <p15:guide id="3" pos="28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BA0C2F"/>
    <a:srgbClr val="5358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1" autoAdjust="0"/>
    <p:restoredTop sz="72210" autoAdjust="0"/>
  </p:normalViewPr>
  <p:slideViewPr>
    <p:cSldViewPr snapToGrid="0" snapToObjects="1">
      <p:cViewPr varScale="1">
        <p:scale>
          <a:sx n="77" d="100"/>
          <a:sy n="77" d="100"/>
        </p:scale>
        <p:origin x="108" y="120"/>
      </p:cViewPr>
      <p:guideLst>
        <p:guide orient="horz" pos="4059"/>
        <p:guide orient="horz" pos="890"/>
        <p:guide pos="28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4" d="100"/>
          <a:sy n="84" d="100"/>
        </p:scale>
        <p:origin x="3828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F2216-3C6C-5242-8DB2-4752D4FEC615}" type="datetimeFigureOut">
              <a:rPr lang="en-US" smtClean="0">
                <a:latin typeface="Arial"/>
              </a:rPr>
              <a:pPr/>
              <a:t>6/28/2016</a:t>
            </a:fld>
            <a:endParaRPr lang="en-US" dirty="0"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6E00F2-CC6B-3345-A584-44341337AE23}" type="slidenum">
              <a:rPr lang="en-US" smtClean="0">
                <a:latin typeface="Arial"/>
              </a:rPr>
              <a:pPr/>
              <a:t>‹N›</a:t>
            </a:fld>
            <a:endParaRPr lang="en-US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5426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2CD6293C-6F3F-374D-A003-D3E152FC3744}" type="datetimeFigureOut">
              <a:rPr lang="en-US" smtClean="0"/>
              <a:pPr/>
              <a:t>6/28/2016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D389288A-BD78-EC48-81B6-C08E556E1607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602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2655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55727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58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920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729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817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894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516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4903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698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69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6537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4639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816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3077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726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558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2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1539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883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8998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970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906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2453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5886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0531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8532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2458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644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9610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6112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9784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279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3676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601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726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523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492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092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89288A-BD78-EC48-81B6-C08E556E1607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989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901224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1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912341" y="3493463"/>
            <a:ext cx="7498993" cy="123577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aseline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6" name="Picture 5" descr="JPL-logo_Stacked_RedBlack-RGB_small_040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85" y="1739899"/>
            <a:ext cx="2027724" cy="110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906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pic>
        <p:nvPicPr>
          <p:cNvPr id="15" name="Picture 14" descr="JPL-logo_Stacked_RedBlack-RGB_small_040615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78"/>
          <a:stretch/>
        </p:blipFill>
        <p:spPr>
          <a:xfrm>
            <a:off x="8435767" y="6600391"/>
            <a:ext cx="421826" cy="145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88048B3-B277-4294-9160-08A6BC82A171}" type="datetime1">
              <a:rPr lang="en-US" smtClean="0"/>
              <a:t>6/28/2016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45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1412875"/>
            <a:ext cx="8248650" cy="4879975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5" name="Picture 14" descr="JPL-logo_Stacked_RedBlack-RGB_small_040615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78"/>
          <a:stretch/>
        </p:blipFill>
        <p:spPr>
          <a:xfrm>
            <a:off x="8435767" y="6600391"/>
            <a:ext cx="421826" cy="145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92A3E5C5-DFD9-45E8-8B6E-6F4A9A0903AF}" type="datetime1">
              <a:rPr lang="en-US" smtClean="0"/>
              <a:t>6/28/2016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495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1412875"/>
            <a:ext cx="8248650" cy="4879975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7" name="Picture 16" descr="JPL-logo_Stacked_RedBlack-RGB_small_040615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78"/>
          <a:stretch/>
        </p:blipFill>
        <p:spPr>
          <a:xfrm>
            <a:off x="8435767" y="6600391"/>
            <a:ext cx="421826" cy="145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042DFA-2BCE-4849-99EE-260CDDF9DF05}" type="datetime1">
              <a:rPr lang="en-US" smtClean="0"/>
              <a:t>6/28/2016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851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685340" y="1407693"/>
            <a:ext cx="4008438" cy="4815887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 hasCustomPrompt="1"/>
          </p:nvPr>
        </p:nvSpPr>
        <p:spPr>
          <a:xfrm>
            <a:off x="461003" y="1407105"/>
            <a:ext cx="4023901" cy="4816475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pic>
        <p:nvPicPr>
          <p:cNvPr id="16" name="Picture 15" descr="JPL-logo_Stacked_RedBlack-RGB_small_040615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78"/>
          <a:stretch/>
        </p:blipFill>
        <p:spPr>
          <a:xfrm>
            <a:off x="8435767" y="6600391"/>
            <a:ext cx="421826" cy="145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DA481A83-91B4-4580-946E-26AA734C09CC}" type="datetime1">
              <a:rPr lang="en-US" smtClean="0"/>
              <a:t>6/28/2016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552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Subhead/Content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 hasCustomPrompt="1"/>
          </p:nvPr>
        </p:nvSpPr>
        <p:spPr>
          <a:xfrm>
            <a:off x="4685340" y="1407693"/>
            <a:ext cx="4008438" cy="4815887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0" hasCustomPrompt="1"/>
          </p:nvPr>
        </p:nvSpPr>
        <p:spPr>
          <a:xfrm>
            <a:off x="461003" y="1407105"/>
            <a:ext cx="4023901" cy="4816475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pic>
        <p:nvPicPr>
          <p:cNvPr id="16" name="Picture 15" descr="JPL-logo_Stacked_RedBlack-RGB_small_040615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78"/>
          <a:stretch/>
        </p:blipFill>
        <p:spPr>
          <a:xfrm>
            <a:off x="8435767" y="6600391"/>
            <a:ext cx="421826" cy="145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3EBF9E0A-C1B8-4FD3-8DEF-0D284CEF13C5}" type="datetime1">
              <a:rPr lang="en-US" smtClean="0"/>
              <a:t>6/28/2016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04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0" y="1412875"/>
            <a:ext cx="9144000" cy="5030788"/>
          </a:xfrm>
          <a:prstGeom prst="rect">
            <a:avLst/>
          </a:prstGeom>
        </p:spPr>
        <p:txBody>
          <a:bodyPr vert="horz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pic>
        <p:nvPicPr>
          <p:cNvPr id="15" name="Picture 14" descr="JPL-logo_Stacked_RedBlack-RGB_small_040615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78"/>
          <a:stretch/>
        </p:blipFill>
        <p:spPr>
          <a:xfrm>
            <a:off x="8435767" y="6600391"/>
            <a:ext cx="421826" cy="145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1584117D-F328-4AD5-BD22-00460C60AAA8}" type="datetime1">
              <a:rPr lang="en-US" smtClean="0"/>
              <a:t>6/28/2016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451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Subhead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8" hasCustomPrompt="1"/>
          </p:nvPr>
        </p:nvSpPr>
        <p:spPr>
          <a:xfrm>
            <a:off x="0" y="1412875"/>
            <a:ext cx="9144000" cy="5030788"/>
          </a:xfrm>
          <a:prstGeom prst="rect">
            <a:avLst/>
          </a:prstGeom>
        </p:spPr>
        <p:txBody>
          <a:bodyPr vert="horz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pic>
        <p:nvPicPr>
          <p:cNvPr id="15" name="Picture 14" descr="JPL-logo_Stacked_RedBlack-RGB_small_040615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78"/>
          <a:stretch/>
        </p:blipFill>
        <p:spPr>
          <a:xfrm>
            <a:off x="8435767" y="6600391"/>
            <a:ext cx="421826" cy="145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6AC88926-6C98-472F-9F3A-7C8A39676E99}" type="datetime1">
              <a:rPr lang="en-US" smtClean="0"/>
              <a:t>6/28/2016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474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19226"/>
            <a:ext cx="9144000" cy="50291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pic>
        <p:nvPicPr>
          <p:cNvPr id="20" name="Picture 19" descr="JPL-logo_Stacked_RedBlack-RGB_small_040615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78"/>
          <a:stretch/>
        </p:blipFill>
        <p:spPr>
          <a:xfrm>
            <a:off x="8435767" y="6600391"/>
            <a:ext cx="421826" cy="145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A6253-BE3D-4F41-9D2B-87D586149BFD}" type="datetime1">
              <a:rPr lang="en-US" smtClean="0"/>
              <a:t>6/28/2016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467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/Subhead/Black Str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19226"/>
            <a:ext cx="9144000" cy="5029199"/>
          </a:xfrm>
          <a:prstGeom prst="rect">
            <a:avLst/>
          </a:prstGeom>
          <a:solidFill>
            <a:srgbClr val="00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1249363" y="2594882"/>
            <a:ext cx="6905851" cy="2603046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pic>
        <p:nvPicPr>
          <p:cNvPr id="20" name="Picture 19" descr="JPL-logo_Stacked_RedBlack-RGB_small_040615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78"/>
          <a:stretch/>
        </p:blipFill>
        <p:spPr>
          <a:xfrm>
            <a:off x="8435767" y="6600391"/>
            <a:ext cx="421826" cy="145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8481A5C7-FFDC-48BB-ACCB-F4B9C02ABDF4}" type="datetime1">
              <a:rPr lang="en-US" smtClean="0"/>
              <a:t>6/28/2016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031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JPL-logo_Stacked_RedBlack-RGB_small_040615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78"/>
          <a:stretch/>
        </p:blipFill>
        <p:spPr>
          <a:xfrm>
            <a:off x="8435767" y="6600391"/>
            <a:ext cx="421826" cy="145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6AD0F1-8531-419C-B2C8-57F100E05C60}" type="datetime1">
              <a:rPr lang="en-US" smtClean="0"/>
              <a:t>6/28/2016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465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Subhead w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915335" y="2914151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800" b="1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6" name="Text Placeholder 20"/>
          <p:cNvSpPr>
            <a:spLocks noGrp="1"/>
          </p:cNvSpPr>
          <p:nvPr>
            <p:ph type="body" sz="quarter" idx="19" hasCustomPrompt="1"/>
          </p:nvPr>
        </p:nvSpPr>
        <p:spPr>
          <a:xfrm>
            <a:off x="926452" y="3377321"/>
            <a:ext cx="7498993" cy="31236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1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7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926452" y="3829980"/>
            <a:ext cx="7498993" cy="123577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9" name="Picture 8" descr="JPL-logo_Stacked_RedBlack-RGB_small_040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085" y="1739899"/>
            <a:ext cx="2027724" cy="110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2146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35170993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4573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455990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69198" y="5141017"/>
            <a:ext cx="7524221" cy="430183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800" b="1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Presentation Title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 hasCustomPrompt="1"/>
          </p:nvPr>
        </p:nvSpPr>
        <p:spPr>
          <a:xfrm>
            <a:off x="380315" y="5619689"/>
            <a:ext cx="7498993" cy="8044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8" name="Picture 7" descr="JPL-logo_Stacked_RedBlack-RGB_small_040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129" y="5561964"/>
            <a:ext cx="2027724" cy="110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98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w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576455" cy="68580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FontTx/>
              <a:buNone/>
              <a:defRPr sz="16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5576456" y="1581728"/>
            <a:ext cx="3567543" cy="646546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buNone/>
              <a:defRPr sz="2800" b="1" baseline="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Presentation Title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20" hasCustomPrompt="1"/>
          </p:nvPr>
        </p:nvSpPr>
        <p:spPr>
          <a:xfrm>
            <a:off x="5576455" y="2228082"/>
            <a:ext cx="3567543" cy="100012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aseline="0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Click to Edit Name(s) of Presenter(s), Directorate/Division and Date</a:t>
            </a:r>
          </a:p>
        </p:txBody>
      </p:sp>
      <p:pic>
        <p:nvPicPr>
          <p:cNvPr id="10" name="Picture 9" descr="JPL-logo_Stacked_RedBlack-RGB_small_040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915" y="5561964"/>
            <a:ext cx="2027724" cy="110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53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1" y="2995083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4800" b="0" i="0" baseline="0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Chapter Divider</a:t>
            </a:r>
          </a:p>
        </p:txBody>
      </p:sp>
    </p:spTree>
    <p:extLst>
      <p:ext uri="{BB962C8B-B14F-4D97-AF65-F5344CB8AC3E}">
        <p14:creationId xmlns:p14="http://schemas.microsoft.com/office/powerpoint/2010/main" val="2318519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/Subhead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1412875"/>
            <a:ext cx="8248650" cy="4879975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7" name="Picture 16" descr="JPL-logo_Stacked_RedBlack-RGB_small_040615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78"/>
          <a:stretch/>
        </p:blipFill>
        <p:spPr>
          <a:xfrm>
            <a:off x="8435767" y="6600391"/>
            <a:ext cx="421826" cy="145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8"/>
          </p:nvPr>
        </p:nvSpPr>
        <p:spPr>
          <a:xfrm>
            <a:off x="457199" y="6492875"/>
            <a:ext cx="1376363" cy="365125"/>
          </a:xfrm>
          <a:prstGeom prst="rect">
            <a:avLst/>
          </a:prstGeom>
        </p:spPr>
        <p:txBody>
          <a:bodyPr/>
          <a:lstStyle/>
          <a:p>
            <a:fld id="{39042DFA-2BCE-4849-99EE-260CDDF9DF05}" type="datetime1">
              <a:rPr lang="en-US" smtClean="0"/>
              <a:t>6/28/2016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9"/>
          </p:nvPr>
        </p:nvSpPr>
        <p:spPr>
          <a:xfrm>
            <a:off x="1833563" y="6492875"/>
            <a:ext cx="5476875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0"/>
          </p:nvPr>
        </p:nvSpPr>
        <p:spPr>
          <a:xfrm>
            <a:off x="7318374" y="6492875"/>
            <a:ext cx="1069767" cy="365125"/>
          </a:xfrm>
          <a:prstGeom prst="rect">
            <a:avLst/>
          </a:prstGeom>
        </p:spPr>
        <p:txBody>
          <a:bodyPr/>
          <a:lstStyle/>
          <a:p>
            <a:fld id="{F1E51A9F-9D40-144B-9666-6B30B75E8C1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150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JPL-logo_Stacked_RedBlack-RGB_small_040615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397" y="2740308"/>
            <a:ext cx="2525207" cy="137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17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4135" y="917222"/>
            <a:ext cx="8231188" cy="327905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2000" baseline="0">
                <a:solidFill>
                  <a:srgbClr val="000000"/>
                </a:solidFill>
              </a:defRPr>
            </a:lvl1pPr>
            <a:lvl2pPr marL="457200" indent="0">
              <a:buFontTx/>
              <a:buNone/>
              <a:defRPr sz="2000"/>
            </a:lvl2pPr>
            <a:lvl3pPr marL="914400" indent="0">
              <a:buFontTx/>
              <a:buNone/>
              <a:defRPr sz="2000"/>
            </a:lvl3pPr>
            <a:lvl4pPr marL="1371600" indent="0">
              <a:buFontTx/>
              <a:buNone/>
              <a:defRPr sz="2000"/>
            </a:lvl4pPr>
            <a:lvl5pPr marL="1828800" indent="0">
              <a:buFontTx/>
              <a:buNone/>
              <a:defRPr sz="2000"/>
            </a:lvl5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rgbClr val="000000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add Mission or Project Name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1360714" y="1360714"/>
            <a:ext cx="6694715" cy="3537857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000000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Mission logo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457201" y="5033130"/>
            <a:ext cx="8229599" cy="1588"/>
          </a:xfrm>
          <a:prstGeom prst="line">
            <a:avLst/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1129394" y="5202463"/>
            <a:ext cx="2127250" cy="1174751"/>
          </a:xfrm>
          <a:prstGeom prst="rect">
            <a:avLst/>
          </a:prstGeom>
        </p:spPr>
        <p:txBody>
          <a:bodyPr vert="horz"/>
          <a:lstStyle>
            <a:lvl1pPr>
              <a:defRPr sz="1600" baseline="0">
                <a:solidFill>
                  <a:srgbClr val="000000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NASA, JPL or other partner logo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20" hasCustomPrompt="1"/>
          </p:nvPr>
        </p:nvSpPr>
        <p:spPr>
          <a:xfrm>
            <a:off x="3624037" y="5202463"/>
            <a:ext cx="2127250" cy="1174751"/>
          </a:xfrm>
          <a:prstGeom prst="rect">
            <a:avLst/>
          </a:prstGeom>
        </p:spPr>
        <p:txBody>
          <a:bodyPr vert="horz"/>
          <a:lstStyle>
            <a:lvl1pPr>
              <a:defRPr sz="1600" baseline="0">
                <a:solidFill>
                  <a:srgbClr val="000000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NASA, JPL or other partner logo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quarter" idx="21" hasCustomPrompt="1"/>
          </p:nvPr>
        </p:nvSpPr>
        <p:spPr>
          <a:xfrm>
            <a:off x="6118680" y="5202463"/>
            <a:ext cx="2127250" cy="1174751"/>
          </a:xfrm>
          <a:prstGeom prst="rect">
            <a:avLst/>
          </a:prstGeom>
        </p:spPr>
        <p:txBody>
          <a:bodyPr vert="horz"/>
          <a:lstStyle>
            <a:lvl1pPr>
              <a:defRPr sz="1600" baseline="0">
                <a:solidFill>
                  <a:srgbClr val="000000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NASA, JPL or other partner logo</a:t>
            </a:r>
          </a:p>
        </p:txBody>
      </p:sp>
      <p:pic>
        <p:nvPicPr>
          <p:cNvPr id="25" name="Picture 24" descr="JPL-logo_Stacked_RedBlack-RGB_small_040615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78"/>
          <a:stretch/>
        </p:blipFill>
        <p:spPr>
          <a:xfrm>
            <a:off x="8435767" y="6600391"/>
            <a:ext cx="421826" cy="145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fld id="{9384BAF6-FFCD-4EFD-9E40-7A93F1FC6B7B}" type="datetime1">
              <a:rPr lang="en-US" smtClean="0"/>
              <a:t>6/28/2016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3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184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454026" y="454025"/>
            <a:ext cx="8232774" cy="436031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2800" b="1" i="0" cap="none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r>
              <a:rPr lang="en-US" dirty="0"/>
              <a:t>Click to Edit Header</a:t>
            </a:r>
          </a:p>
        </p:txBody>
      </p:sp>
      <p:pic>
        <p:nvPicPr>
          <p:cNvPr id="13" name="Picture 12" descr="JPL-logo_Stacked_RedBlack-RGB_small_040615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678"/>
          <a:stretch/>
        </p:blipFill>
        <p:spPr>
          <a:xfrm>
            <a:off x="8435767" y="6600391"/>
            <a:ext cx="421826" cy="14569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DA18-B762-48AA-A521-B93DA258D93A}" type="datetime1">
              <a:rPr lang="en-US" smtClean="0"/>
              <a:t>6/28/2016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9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131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61" r:id="rId5"/>
    <p:sldLayoutId id="2147483762" r:id="rId6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111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1833563" y="6492875"/>
            <a:ext cx="5476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2"/>
          </p:nvPr>
        </p:nvSpPr>
        <p:spPr>
          <a:xfrm>
            <a:off x="457199" y="6492875"/>
            <a:ext cx="13763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4AAC36C-30B3-4467-81C2-2DE0A4730F82}" type="datetime1">
              <a:rPr lang="en-US" smtClean="0"/>
              <a:t>6/28/2016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7318374" y="6492875"/>
            <a:ext cx="106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1E51A9F-9D40-144B-9666-6B30B75E8C1B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81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58" r:id="rId5"/>
    <p:sldLayoutId id="2147483737" r:id="rId6"/>
    <p:sldLayoutId id="2147483759" r:id="rId7"/>
    <p:sldLayoutId id="2147483738" r:id="rId8"/>
    <p:sldLayoutId id="2147483760" r:id="rId9"/>
    <p:sldLayoutId id="2147483739" r:id="rId10"/>
    <p:sldLayoutId id="2147483740" r:id="rId11"/>
    <p:sldLayoutId id="2147483741" r:id="rId12"/>
    <p:sldLayoutId id="2147483743" r:id="rId13"/>
    <p:sldLayoutId id="2147483744" r:id="rId14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26.jpg"/><Relationship Id="rId4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0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jpe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12" Type="http://schemas.openxmlformats.org/officeDocument/2006/relationships/image" Target="../media/image47.jpeg"/><Relationship Id="rId17" Type="http://schemas.openxmlformats.org/officeDocument/2006/relationships/image" Target="../media/image52.jpe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5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jpe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5" Type="http://schemas.openxmlformats.org/officeDocument/2006/relationships/image" Target="../media/image50.jpe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Relationship Id="rId14" Type="http://schemas.openxmlformats.org/officeDocument/2006/relationships/image" Target="../media/image4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7" Type="http://schemas.openxmlformats.org/officeDocument/2006/relationships/image" Target="../media/image60.w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wmf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1.wmf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jpeg"/><Relationship Id="rId11" Type="http://schemas.openxmlformats.org/officeDocument/2006/relationships/image" Target="../media/image69.jpeg"/><Relationship Id="rId5" Type="http://schemas.openxmlformats.org/officeDocument/2006/relationships/image" Target="../media/image63.jpeg"/><Relationship Id="rId10" Type="http://schemas.openxmlformats.org/officeDocument/2006/relationships/image" Target="../media/image68.jpeg"/><Relationship Id="rId4" Type="http://schemas.openxmlformats.org/officeDocument/2006/relationships/image" Target="../media/image62.jpeg"/><Relationship Id="rId9" Type="http://schemas.openxmlformats.org/officeDocument/2006/relationships/image" Target="../media/image6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3.jpg"/><Relationship Id="rId5" Type="http://schemas.openxmlformats.org/officeDocument/2006/relationships/image" Target="../media/image72.jpg"/><Relationship Id="rId4" Type="http://schemas.openxmlformats.org/officeDocument/2006/relationships/image" Target="../media/image71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3.jpg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9" b="5679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JVSRP Final Presentation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Lorenzo Feruglio, PhD student, </a:t>
            </a:r>
            <a:r>
              <a:rPr lang="en-US" dirty="0" err="1"/>
              <a:t>Politecnico</a:t>
            </a:r>
            <a:r>
              <a:rPr lang="en-US" dirty="0"/>
              <a:t> di Torino</a:t>
            </a:r>
          </a:p>
          <a:p>
            <a:r>
              <a:rPr lang="en-US" dirty="0"/>
              <a:t>Mentors: Alessandra </a:t>
            </a:r>
            <a:r>
              <a:rPr lang="en-US" dirty="0" err="1"/>
              <a:t>Babuscia</a:t>
            </a:r>
            <a:r>
              <a:rPr lang="en-US" dirty="0"/>
              <a:t>, </a:t>
            </a:r>
            <a:r>
              <a:rPr lang="en-US" dirty="0" err="1"/>
              <a:t>Kar</a:t>
            </a:r>
            <a:r>
              <a:rPr lang="en-US" dirty="0"/>
              <a:t>-Ming Cheung</a:t>
            </a:r>
          </a:p>
          <a:p>
            <a:r>
              <a:rPr lang="en-US" dirty="0"/>
              <a:t>332-H</a:t>
            </a:r>
          </a:p>
        </p:txBody>
      </p:sp>
    </p:spTree>
    <p:extLst>
      <p:ext uri="{BB962C8B-B14F-4D97-AF65-F5344CB8AC3E}">
        <p14:creationId xmlns:p14="http://schemas.microsoft.com/office/powerpoint/2010/main" val="1271958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Tradespace Exploration Problem II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7200" y="1100139"/>
            <a:ext cx="8248650" cy="519271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Can we analyze this as a </a:t>
            </a:r>
            <a:r>
              <a:rPr lang="en-US" sz="1800" u="sng" dirty="0"/>
              <a:t>tradespace exploration</a:t>
            </a:r>
            <a:r>
              <a:rPr lang="en-US" sz="1800" dirty="0"/>
              <a:t> problem?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Solutions characteristics</a:t>
            </a:r>
          </a:p>
          <a:p>
            <a:r>
              <a:rPr lang="en-US" sz="1800" dirty="0"/>
              <a:t>As close as possible to a </a:t>
            </a:r>
            <a:r>
              <a:rPr lang="en-US" sz="1800" u="sng" dirty="0"/>
              <a:t>full mission concept</a:t>
            </a:r>
          </a:p>
          <a:p>
            <a:r>
              <a:rPr lang="en-US" sz="1800" dirty="0"/>
              <a:t>Mission architecture, operations and system</a:t>
            </a:r>
            <a:br>
              <a:rPr lang="en-US" sz="1800" dirty="0"/>
            </a:br>
            <a:r>
              <a:rPr lang="en-US" sz="1800" dirty="0"/>
              <a:t>aspects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Computational problem</a:t>
            </a:r>
          </a:p>
          <a:p>
            <a:r>
              <a:rPr lang="en-US" sz="1800" dirty="0"/>
              <a:t>More details bring more variables</a:t>
            </a:r>
          </a:p>
          <a:p>
            <a:pPr lvl="1"/>
            <a:r>
              <a:rPr lang="en-US" sz="1400" dirty="0"/>
              <a:t>Design vector explodes quickly</a:t>
            </a:r>
          </a:p>
          <a:p>
            <a:r>
              <a:rPr lang="en-US" sz="1800" dirty="0"/>
              <a:t>CubeSats database</a:t>
            </a:r>
          </a:p>
          <a:p>
            <a:pPr lvl="1"/>
            <a:r>
              <a:rPr lang="en-US" sz="1400" dirty="0"/>
              <a:t>Multitude of components available</a:t>
            </a:r>
          </a:p>
          <a:p>
            <a:r>
              <a:rPr lang="en-US" sz="1800" u="sng" dirty="0"/>
              <a:t>Unfeasible to evaluate all the possible designs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042DFA-2BCE-4849-99EE-260CDDF9DF05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277" y="1779058"/>
            <a:ext cx="2636878" cy="10498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465" y="3507845"/>
            <a:ext cx="1925767" cy="1438275"/>
          </a:xfrm>
          <a:prstGeom prst="rect">
            <a:avLst/>
          </a:prstGeom>
        </p:spPr>
      </p:pic>
      <p:grpSp>
        <p:nvGrpSpPr>
          <p:cNvPr id="12" name="Gruppo 11"/>
          <p:cNvGrpSpPr/>
          <p:nvPr/>
        </p:nvGrpSpPr>
        <p:grpSpPr>
          <a:xfrm>
            <a:off x="6586107" y="332993"/>
            <a:ext cx="2252395" cy="1324209"/>
            <a:chOff x="460376" y="1736644"/>
            <a:chExt cx="8229599" cy="4454164"/>
          </a:xfrm>
        </p:grpSpPr>
        <p:pic>
          <p:nvPicPr>
            <p:cNvPr id="13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376" y="1736644"/>
              <a:ext cx="8229599" cy="4454164"/>
            </a:xfrm>
            <a:prstGeom prst="rect">
              <a:avLst/>
            </a:prstGeom>
          </p:spPr>
        </p:pic>
        <p:sp>
          <p:nvSpPr>
            <p:cNvPr id="15" name="Figura a mano libera 14"/>
            <p:cNvSpPr/>
            <p:nvPr/>
          </p:nvSpPr>
          <p:spPr>
            <a:xfrm>
              <a:off x="1978103" y="2096870"/>
              <a:ext cx="4394097" cy="3328778"/>
            </a:xfrm>
            <a:custGeom>
              <a:avLst/>
              <a:gdLst>
                <a:gd name="connsiteX0" fmla="*/ 0 w 4363453"/>
                <a:gd name="connsiteY0" fmla="*/ 3433058 h 3433058"/>
                <a:gd name="connsiteX1" fmla="*/ 304800 w 4363453"/>
                <a:gd name="connsiteY1" fmla="*/ 2165732 h 3433058"/>
                <a:gd name="connsiteX2" fmla="*/ 1411705 w 4363453"/>
                <a:gd name="connsiteY2" fmla="*/ 770069 h 3433058"/>
                <a:gd name="connsiteX3" fmla="*/ 3048000 w 4363453"/>
                <a:gd name="connsiteY3" fmla="*/ 609648 h 3433058"/>
                <a:gd name="connsiteX4" fmla="*/ 3930316 w 4363453"/>
                <a:gd name="connsiteY4" fmla="*/ 96300 h 3433058"/>
                <a:gd name="connsiteX5" fmla="*/ 4363453 w 4363453"/>
                <a:gd name="connsiteY5" fmla="*/ 48 h 3433058"/>
                <a:gd name="connsiteX6" fmla="*/ 4363453 w 4363453"/>
                <a:gd name="connsiteY6" fmla="*/ 48 h 343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63453" h="3433058">
                  <a:moveTo>
                    <a:pt x="0" y="3433058"/>
                  </a:moveTo>
                  <a:cubicBezTo>
                    <a:pt x="34758" y="3021310"/>
                    <a:pt x="69516" y="2609563"/>
                    <a:pt x="304800" y="2165732"/>
                  </a:cubicBezTo>
                  <a:cubicBezTo>
                    <a:pt x="540084" y="1721901"/>
                    <a:pt x="954505" y="1029416"/>
                    <a:pt x="1411705" y="770069"/>
                  </a:cubicBezTo>
                  <a:cubicBezTo>
                    <a:pt x="1868905" y="510722"/>
                    <a:pt x="2628232" y="721943"/>
                    <a:pt x="3048000" y="609648"/>
                  </a:cubicBezTo>
                  <a:cubicBezTo>
                    <a:pt x="3467768" y="497353"/>
                    <a:pt x="3711074" y="197900"/>
                    <a:pt x="3930316" y="96300"/>
                  </a:cubicBezTo>
                  <a:cubicBezTo>
                    <a:pt x="4149558" y="-5300"/>
                    <a:pt x="4363453" y="48"/>
                    <a:pt x="4363453" y="48"/>
                  </a:cubicBezTo>
                  <a:lnTo>
                    <a:pt x="4363453" y="48"/>
                  </a:lnTo>
                </a:path>
              </a:pathLst>
            </a:custGeom>
            <a:ln w="571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581113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Tradespace Exploration Problem II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7200" y="1100139"/>
            <a:ext cx="8248650" cy="519271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Can we analyze this as a </a:t>
            </a:r>
            <a:r>
              <a:rPr lang="en-US" sz="1800" u="sng" dirty="0"/>
              <a:t>tradespace exploration</a:t>
            </a:r>
            <a:r>
              <a:rPr lang="en-US" sz="1800" dirty="0"/>
              <a:t> problem?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Solutions characteristics</a:t>
            </a:r>
          </a:p>
          <a:p>
            <a:r>
              <a:rPr lang="en-US" sz="1800" dirty="0"/>
              <a:t>As close as possible to a </a:t>
            </a:r>
            <a:r>
              <a:rPr lang="en-US" sz="1800" u="sng" dirty="0"/>
              <a:t>full mission concept</a:t>
            </a:r>
          </a:p>
          <a:p>
            <a:r>
              <a:rPr lang="en-US" sz="1800" dirty="0"/>
              <a:t>Mission architecture, operations and system</a:t>
            </a:r>
            <a:br>
              <a:rPr lang="en-US" sz="1800" dirty="0"/>
            </a:br>
            <a:r>
              <a:rPr lang="en-US" sz="1800" dirty="0"/>
              <a:t>aspects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Computational problem</a:t>
            </a:r>
          </a:p>
          <a:p>
            <a:r>
              <a:rPr lang="en-US" sz="1800" dirty="0"/>
              <a:t>More details bring more variables</a:t>
            </a:r>
          </a:p>
          <a:p>
            <a:pPr lvl="1"/>
            <a:r>
              <a:rPr lang="en-US" sz="1400" dirty="0"/>
              <a:t>Design vector explodes quickly</a:t>
            </a:r>
          </a:p>
          <a:p>
            <a:r>
              <a:rPr lang="en-US" sz="1800" dirty="0"/>
              <a:t>CubeSats database</a:t>
            </a:r>
          </a:p>
          <a:p>
            <a:pPr lvl="1"/>
            <a:r>
              <a:rPr lang="en-US" sz="1400" dirty="0"/>
              <a:t>Multitude of components available</a:t>
            </a:r>
          </a:p>
          <a:p>
            <a:r>
              <a:rPr lang="en-US" sz="1800" u="sng" dirty="0"/>
              <a:t>Unfeasible to evaluate all the possible designs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Concurrent Design is needed</a:t>
            </a:r>
          </a:p>
          <a:p>
            <a:r>
              <a:rPr lang="en-US" sz="1800" dirty="0"/>
              <a:t>Can we create an algorithm for concurrent design as a result of the tradespace exploration?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042DFA-2BCE-4849-99EE-260CDDF9DF05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277" y="1779058"/>
            <a:ext cx="2636878" cy="104986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465" y="3507845"/>
            <a:ext cx="1925767" cy="1438275"/>
          </a:xfrm>
          <a:prstGeom prst="rect">
            <a:avLst/>
          </a:prstGeom>
        </p:spPr>
      </p:pic>
      <p:grpSp>
        <p:nvGrpSpPr>
          <p:cNvPr id="12" name="Gruppo 11"/>
          <p:cNvGrpSpPr/>
          <p:nvPr/>
        </p:nvGrpSpPr>
        <p:grpSpPr>
          <a:xfrm>
            <a:off x="6586107" y="332993"/>
            <a:ext cx="2252395" cy="1324209"/>
            <a:chOff x="460376" y="1736644"/>
            <a:chExt cx="8229599" cy="4454164"/>
          </a:xfrm>
        </p:grpSpPr>
        <p:pic>
          <p:nvPicPr>
            <p:cNvPr id="13" name="Picture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376" y="1736644"/>
              <a:ext cx="8229599" cy="4454164"/>
            </a:xfrm>
            <a:prstGeom prst="rect">
              <a:avLst/>
            </a:prstGeom>
          </p:spPr>
        </p:pic>
        <p:sp>
          <p:nvSpPr>
            <p:cNvPr id="15" name="Figura a mano libera 14"/>
            <p:cNvSpPr/>
            <p:nvPr/>
          </p:nvSpPr>
          <p:spPr>
            <a:xfrm>
              <a:off x="1978103" y="2096870"/>
              <a:ext cx="4394097" cy="3328778"/>
            </a:xfrm>
            <a:custGeom>
              <a:avLst/>
              <a:gdLst>
                <a:gd name="connsiteX0" fmla="*/ 0 w 4363453"/>
                <a:gd name="connsiteY0" fmla="*/ 3433058 h 3433058"/>
                <a:gd name="connsiteX1" fmla="*/ 304800 w 4363453"/>
                <a:gd name="connsiteY1" fmla="*/ 2165732 h 3433058"/>
                <a:gd name="connsiteX2" fmla="*/ 1411705 w 4363453"/>
                <a:gd name="connsiteY2" fmla="*/ 770069 h 3433058"/>
                <a:gd name="connsiteX3" fmla="*/ 3048000 w 4363453"/>
                <a:gd name="connsiteY3" fmla="*/ 609648 h 3433058"/>
                <a:gd name="connsiteX4" fmla="*/ 3930316 w 4363453"/>
                <a:gd name="connsiteY4" fmla="*/ 96300 h 3433058"/>
                <a:gd name="connsiteX5" fmla="*/ 4363453 w 4363453"/>
                <a:gd name="connsiteY5" fmla="*/ 48 h 3433058"/>
                <a:gd name="connsiteX6" fmla="*/ 4363453 w 4363453"/>
                <a:gd name="connsiteY6" fmla="*/ 48 h 343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63453" h="3433058">
                  <a:moveTo>
                    <a:pt x="0" y="3433058"/>
                  </a:moveTo>
                  <a:cubicBezTo>
                    <a:pt x="34758" y="3021310"/>
                    <a:pt x="69516" y="2609563"/>
                    <a:pt x="304800" y="2165732"/>
                  </a:cubicBezTo>
                  <a:cubicBezTo>
                    <a:pt x="540084" y="1721901"/>
                    <a:pt x="954505" y="1029416"/>
                    <a:pt x="1411705" y="770069"/>
                  </a:cubicBezTo>
                  <a:cubicBezTo>
                    <a:pt x="1868905" y="510722"/>
                    <a:pt x="2628232" y="721943"/>
                    <a:pt x="3048000" y="609648"/>
                  </a:cubicBezTo>
                  <a:cubicBezTo>
                    <a:pt x="3467768" y="497353"/>
                    <a:pt x="3711074" y="197900"/>
                    <a:pt x="3930316" y="96300"/>
                  </a:cubicBezTo>
                  <a:cubicBezTo>
                    <a:pt x="4149558" y="-5300"/>
                    <a:pt x="4363453" y="48"/>
                    <a:pt x="4363453" y="48"/>
                  </a:cubicBezTo>
                  <a:lnTo>
                    <a:pt x="4363453" y="48"/>
                  </a:lnTo>
                </a:path>
              </a:pathLst>
            </a:custGeom>
            <a:ln w="571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196260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Tradespace Exploration Problem III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042DFA-2BCE-4849-99EE-260CDDF9DF05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426" y="2371342"/>
            <a:ext cx="6041148" cy="2115316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3851672" y="4486658"/>
            <a:ext cx="1437481" cy="51836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Basic setup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91090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Tradespace Exploration Problem III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042DFA-2BCE-4849-99EE-260CDDF9DF05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142" y="2357626"/>
            <a:ext cx="6013716" cy="2142748"/>
          </a:xfrm>
          <a:prstGeom prst="rect">
            <a:avLst/>
          </a:prstGeom>
        </p:spPr>
      </p:pic>
      <p:sp>
        <p:nvSpPr>
          <p:cNvPr id="10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2701528" y="4500374"/>
            <a:ext cx="3737769" cy="51836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For problems with a great amount of solutions, we add an optimizer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7357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Tradespace Exploration Problem III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042DFA-2BCE-4849-99EE-260CDDF9DF05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09" y="1812032"/>
            <a:ext cx="6830582" cy="3233935"/>
          </a:xfrm>
          <a:prstGeom prst="rect">
            <a:avLst/>
          </a:prstGeom>
        </p:spPr>
      </p:pic>
      <p:sp>
        <p:nvSpPr>
          <p:cNvPr id="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2347768" y="5065399"/>
            <a:ext cx="4445289" cy="51836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Can we consider the mission and system requirements when evaluating a solution?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89748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Tradespace Exploration Problem III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042DFA-2BCE-4849-99EE-260CDDF9DF05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0" y="1600196"/>
            <a:ext cx="7568199" cy="3657607"/>
          </a:xfrm>
          <a:prstGeom prst="rect">
            <a:avLst/>
          </a:prstGeom>
        </p:spPr>
      </p:pic>
      <p:sp>
        <p:nvSpPr>
          <p:cNvPr id="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2919413" y="5356971"/>
            <a:ext cx="3302000" cy="51836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Use a database from where to choose solution components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6329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Tradespace Exploration Problem III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042DFA-2BCE-4849-99EE-260CDDF9DF05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3851"/>
            <a:ext cx="9144000" cy="3710297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2576513" y="5284147"/>
            <a:ext cx="3987800" cy="51836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Adding system budgets and data visualization to the algorithm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06622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Design Vector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7200" y="1003177"/>
            <a:ext cx="8248650" cy="528967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How do we describe each solution? How can we include both mission and system level aspects in the solution?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042DFA-2BCE-4849-99EE-260CDDF9DF05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17</a:t>
            </a:fld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357965" y="1788415"/>
            <a:ext cx="3128239" cy="1464310"/>
            <a:chOff x="357965" y="1788415"/>
            <a:chExt cx="3128239" cy="11559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965" y="1788415"/>
              <a:ext cx="3128239" cy="115592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04414" y="2048246"/>
              <a:ext cx="223116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Science traceability matrix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62145" y="3252725"/>
            <a:ext cx="1423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Input: STM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61084" y="4745312"/>
            <a:ext cx="1423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</a:t>
            </a:r>
            <a:br>
              <a:rPr lang="en-US" dirty="0"/>
            </a:br>
            <a:r>
              <a:rPr lang="en-US" dirty="0"/>
              <a:t>DV and weights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673" y="1055"/>
            <a:ext cx="2562327" cy="95249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79494" y="404402"/>
            <a:ext cx="478631" cy="39875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5800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Design Vector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7200" y="1003177"/>
            <a:ext cx="8248650" cy="528967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From STM to the Design Vector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042DFA-2BCE-4849-99EE-260CDDF9DF05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3710595" y="1782074"/>
            <a:ext cx="2486036" cy="1470651"/>
            <a:chOff x="3713774" y="1793448"/>
            <a:chExt cx="2486036" cy="143182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3774" y="1793448"/>
              <a:ext cx="2486036" cy="143182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368295" y="2186192"/>
              <a:ext cx="118639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Attributes definition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57965" y="1788415"/>
            <a:ext cx="3128239" cy="1464310"/>
            <a:chOff x="357965" y="1788415"/>
            <a:chExt cx="3128239" cy="11559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965" y="1788415"/>
              <a:ext cx="3128239" cy="115592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04414" y="2048246"/>
              <a:ext cx="223116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Science traceability matrix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62145" y="3252725"/>
            <a:ext cx="1423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Input: STM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61084" y="4745312"/>
            <a:ext cx="1423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</a:t>
            </a:r>
            <a:br>
              <a:rPr lang="en-US" dirty="0"/>
            </a:br>
            <a:r>
              <a:rPr lang="en-US" dirty="0"/>
              <a:t>DV and weights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415881" y="2504943"/>
            <a:ext cx="683581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650107" y="3249083"/>
            <a:ext cx="2480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Each objective defines a sets of attributes that are involved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1673" y="1055"/>
            <a:ext cx="2562327" cy="95249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7379494" y="404402"/>
            <a:ext cx="478631" cy="39875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6651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Design Vector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7200" y="1003177"/>
            <a:ext cx="8248650" cy="528967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From STM to the Design Vector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042DFA-2BCE-4849-99EE-260CDDF9DF05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48" y="1782074"/>
            <a:ext cx="2128775" cy="14661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33016" y="2191999"/>
            <a:ext cx="1957437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Expanding into the design vector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710595" y="1782074"/>
            <a:ext cx="2486036" cy="1470651"/>
            <a:chOff x="3713774" y="1793448"/>
            <a:chExt cx="2486036" cy="143182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3774" y="1793448"/>
              <a:ext cx="2486036" cy="143182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368295" y="2186192"/>
              <a:ext cx="118639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Attributes definition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57965" y="1788415"/>
            <a:ext cx="3128239" cy="1464310"/>
            <a:chOff x="357965" y="1788415"/>
            <a:chExt cx="3128239" cy="11559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965" y="1788415"/>
              <a:ext cx="3128239" cy="115592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04414" y="2048246"/>
              <a:ext cx="223116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Science traceability matrix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362145" y="3252725"/>
            <a:ext cx="1423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Input: STM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61084" y="4745312"/>
            <a:ext cx="1423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</a:t>
            </a:r>
            <a:br>
              <a:rPr lang="en-US" dirty="0"/>
            </a:br>
            <a:r>
              <a:rPr lang="en-US" dirty="0"/>
              <a:t>DV and weights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415881" y="2504943"/>
            <a:ext cx="683581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30507" y="2509449"/>
            <a:ext cx="586323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650107" y="3249083"/>
            <a:ext cx="2480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Each objective defines a sets of attributes that are involved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71109" y="3254373"/>
            <a:ext cx="2480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Each attribute expands into more detailed aspects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673" y="1055"/>
            <a:ext cx="2562327" cy="95249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379494" y="404402"/>
            <a:ext cx="478631" cy="39875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6947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800" dirty="0"/>
              <a:t>Introduction &amp; about me</a:t>
            </a:r>
          </a:p>
          <a:p>
            <a:r>
              <a:rPr lang="en-US" sz="1800" dirty="0"/>
              <a:t>Main research project</a:t>
            </a:r>
          </a:p>
          <a:p>
            <a:pPr lvl="1"/>
            <a:r>
              <a:rPr lang="en-US" sz="1800" dirty="0"/>
              <a:t>Interplanetary CubeSat Asteroid Mission</a:t>
            </a:r>
          </a:p>
          <a:p>
            <a:pPr lvl="2"/>
            <a:r>
              <a:rPr lang="en-US" sz="1400" dirty="0"/>
              <a:t>Preliminary Design for an Interplanetary CubeSat Mission</a:t>
            </a:r>
          </a:p>
          <a:p>
            <a:pPr lvl="2"/>
            <a:r>
              <a:rPr lang="en-US" sz="1400" dirty="0"/>
              <a:t>Payload Data Selection and event recognition</a:t>
            </a:r>
          </a:p>
          <a:p>
            <a:pPr lvl="2"/>
            <a:r>
              <a:rPr lang="en-US" sz="1400" dirty="0"/>
              <a:t>Failure detection</a:t>
            </a:r>
          </a:p>
          <a:p>
            <a:r>
              <a:rPr lang="en-US" sz="1800" dirty="0"/>
              <a:t>Secondary projects:</a:t>
            </a:r>
          </a:p>
          <a:p>
            <a:pPr lvl="1"/>
            <a:r>
              <a:rPr lang="en-US" sz="1800" dirty="0"/>
              <a:t>Inflatable Antenna</a:t>
            </a:r>
          </a:p>
          <a:p>
            <a:pPr lvl="1"/>
            <a:r>
              <a:rPr lang="en-US" sz="1800" dirty="0"/>
              <a:t>Small Satellite Mission Database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AFC6701-B73A-4EF4-BF75-744A9636C47B}" type="datetime1">
              <a:rPr lang="en-US" smtClean="0"/>
              <a:t>6/28/2016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5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Design Vector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7200" y="1003177"/>
            <a:ext cx="8248650" cy="528967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From STM to the Design Vector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042DFA-2BCE-4849-99EE-260CDDF9DF05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48" y="1782074"/>
            <a:ext cx="2128775" cy="14661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33016" y="2191999"/>
            <a:ext cx="1957437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Expanding into the design vector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710595" y="1782074"/>
            <a:ext cx="2486036" cy="1470651"/>
            <a:chOff x="3713774" y="1793448"/>
            <a:chExt cx="2486036" cy="143182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3774" y="1793448"/>
              <a:ext cx="2486036" cy="143182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368295" y="2186192"/>
              <a:ext cx="118639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Attributes definition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57965" y="1788415"/>
            <a:ext cx="3128239" cy="1464310"/>
            <a:chOff x="357965" y="1788415"/>
            <a:chExt cx="3128239" cy="11559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965" y="1788415"/>
              <a:ext cx="3128239" cy="115592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04414" y="2048246"/>
              <a:ext cx="223116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Science traceability matrix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5" y="4348163"/>
            <a:ext cx="3124059" cy="160168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36934" y="4825839"/>
            <a:ext cx="2517075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Attributes weights and metrics assessment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2145" y="3252725"/>
            <a:ext cx="1423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Input: STM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61084" y="4745312"/>
            <a:ext cx="1423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</a:t>
            </a:r>
            <a:br>
              <a:rPr lang="en-US" dirty="0"/>
            </a:br>
            <a:r>
              <a:rPr lang="en-US" dirty="0"/>
              <a:t>DV and weights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415881" y="2504943"/>
            <a:ext cx="683581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30507" y="2509449"/>
            <a:ext cx="586323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58275" y="5143719"/>
            <a:ext cx="434445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8634747" y="2526945"/>
            <a:ext cx="434445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650107" y="3249083"/>
            <a:ext cx="2480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Each objective defines a sets of attributes that are involved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71109" y="3254373"/>
            <a:ext cx="2480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Each attribute expands into more detailed aspects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57964" y="5949847"/>
            <a:ext cx="3124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Each of these aspects is ruled by a law, and this law influences the utility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1673" y="1055"/>
            <a:ext cx="2562327" cy="95249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7379494" y="404402"/>
            <a:ext cx="478631" cy="39875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33763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Design Vector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7200" y="1003177"/>
            <a:ext cx="8248650" cy="528967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From STM to the Design Vector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042DFA-2BCE-4849-99EE-260CDDF9DF05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48" y="1782074"/>
            <a:ext cx="2128775" cy="146618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33016" y="2191999"/>
            <a:ext cx="1957437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Expanding into the design vector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710595" y="1782074"/>
            <a:ext cx="2486036" cy="1470651"/>
            <a:chOff x="3713774" y="1793448"/>
            <a:chExt cx="2486036" cy="143182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3774" y="1793448"/>
              <a:ext cx="2486036" cy="1431821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4368295" y="2186192"/>
              <a:ext cx="118639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Attributes definition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57965" y="1788415"/>
            <a:ext cx="3128239" cy="1464310"/>
            <a:chOff x="357965" y="1788415"/>
            <a:chExt cx="3128239" cy="115592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965" y="1788415"/>
              <a:ext cx="3128239" cy="1155928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/>
          </p:nvSpPr>
          <p:spPr>
            <a:xfrm>
              <a:off x="804414" y="2048246"/>
              <a:ext cx="2231160" cy="6463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Science traceability matrix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710595" y="4348163"/>
            <a:ext cx="3205978" cy="1601684"/>
            <a:chOff x="3713774" y="4621739"/>
            <a:chExt cx="3205978" cy="1328108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3774" y="4621739"/>
              <a:ext cx="3205978" cy="132810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4186177" y="5101127"/>
              <a:ext cx="2261171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5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Attributes evaluation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145" y="4348163"/>
            <a:ext cx="3124059" cy="160168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36934" y="4825839"/>
            <a:ext cx="2517075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Attributes weights and metrics assessment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62145" y="3252725"/>
            <a:ext cx="1423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Input: STM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61084" y="4745312"/>
            <a:ext cx="1423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Output:</a:t>
            </a:r>
            <a:br>
              <a:rPr lang="en-US" dirty="0"/>
            </a:br>
            <a:r>
              <a:rPr lang="en-US" dirty="0"/>
              <a:t>DV and weights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3415881" y="2504943"/>
            <a:ext cx="683581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30507" y="2509449"/>
            <a:ext cx="586323" cy="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58275" y="5143719"/>
            <a:ext cx="434445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201015" y="5156453"/>
            <a:ext cx="733218" cy="417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8634747" y="2526945"/>
            <a:ext cx="434445" cy="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650107" y="3249083"/>
            <a:ext cx="2480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Each objective defines a sets of attributes that are involved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71109" y="3254373"/>
            <a:ext cx="2480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Each attribute expands into more detailed aspects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57964" y="5949847"/>
            <a:ext cx="3124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Each of these aspects is ruled by a law, and this law influences the utility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41679" y="5955491"/>
            <a:ext cx="3270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Finally, weights are applied to these aspects in order to obtain global utility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1673" y="1055"/>
            <a:ext cx="2562327" cy="952499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7379494" y="404402"/>
            <a:ext cx="478631" cy="39875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1709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Design Vector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7200" y="1003177"/>
            <a:ext cx="8248650" cy="5289673"/>
          </a:xfr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How is our solution shaped?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Total: 22 elements</a:t>
            </a:r>
          </a:p>
          <a:p>
            <a:pPr marL="0" indent="0">
              <a:buNone/>
            </a:pPr>
            <a:r>
              <a:rPr lang="en-US" sz="1800" u="sng" dirty="0"/>
              <a:t>Total solution space: 12+ billions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042DFA-2BCE-4849-99EE-260CDDF9DF05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1165974"/>
              </p:ext>
            </p:extLst>
          </p:nvPr>
        </p:nvGraphicFramePr>
        <p:xfrm>
          <a:off x="457201" y="1397000"/>
          <a:ext cx="8229600" cy="2966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Field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Parameter</a:t>
                      </a:r>
                      <a:r>
                        <a:rPr lang="it-IT" baseline="0" dirty="0"/>
                        <a:t> #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Equipment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Autonomy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Communication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Radio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Imaging</a:t>
                      </a:r>
                      <a:r>
                        <a:rPr lang="it-IT" baseline="0" dirty="0"/>
                        <a:t> Payload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Camera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Secondary Payload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Any in 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Thrusters, RW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Data Acquisition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Operations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673" y="1055"/>
            <a:ext cx="2562327" cy="95249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379494" y="404402"/>
            <a:ext cx="478631" cy="398750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3502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Component Database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800" dirty="0"/>
              <a:t>Defined in Matlab</a:t>
            </a:r>
          </a:p>
          <a:p>
            <a:r>
              <a:rPr lang="en-US" sz="1800" dirty="0"/>
              <a:t>Four mandatory parameters: mass, power, cost and size</a:t>
            </a:r>
          </a:p>
          <a:p>
            <a:r>
              <a:rPr lang="en-US" sz="1800" dirty="0"/>
              <a:t>Other parameters depending on the category</a:t>
            </a:r>
          </a:p>
          <a:p>
            <a:endParaRPr lang="en-US" sz="1800" dirty="0"/>
          </a:p>
          <a:p>
            <a:r>
              <a:rPr lang="en-US" sz="1800" dirty="0"/>
              <a:t>Compatible by design with the Small Satellite Database (JPL)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042DFA-2BCE-4849-99EE-260CDDF9DF05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908051" y="3852862"/>
            <a:ext cx="7318374" cy="1177081"/>
            <a:chOff x="847725" y="2803660"/>
            <a:chExt cx="7318374" cy="11770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50" name="Picture 2" descr="https://gdmissionsystems.com/wp-content/uploads/2015/01/Small-Deep-Space-Transponder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7725" y="2803660"/>
              <a:ext cx="1782763" cy="1177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://www.cuaerospace.com/portals/2/SiteContent/images/Products/PUC/PUC-184-SO2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7655" y="2803660"/>
              <a:ext cx="1729583" cy="1177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https://ukamsat.files.wordpress.com/2013/05/estcube-1-camera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4405" y="2803660"/>
              <a:ext cx="1726408" cy="1177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http://cdn.designworldonline.com/wp-content/uploads/2013/08/CubSat-2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07980" y="2803660"/>
              <a:ext cx="1458119" cy="1177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1673" y="1055"/>
            <a:ext cx="2562327" cy="95249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729413" y="580166"/>
            <a:ext cx="396082" cy="227077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11987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 for Tradespace Exploration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800" dirty="0"/>
              <a:t>Introducing a genetic algorithm to quickly explore all the possible design vectors</a:t>
            </a:r>
          </a:p>
          <a:p>
            <a:pPr marL="0" indent="0">
              <a:buNone/>
            </a:pPr>
            <a:r>
              <a:rPr lang="en-US" sz="1800" dirty="0"/>
              <a:t>How it works</a:t>
            </a:r>
          </a:p>
          <a:p>
            <a:r>
              <a:rPr lang="en-US" sz="1800" dirty="0"/>
              <a:t>Emulates the behavior of living beings, especially the dynamics of population of individuals</a:t>
            </a:r>
          </a:p>
          <a:p>
            <a:r>
              <a:rPr lang="en-US" sz="1800" dirty="0"/>
              <a:t>Reproductive dynamics can be emulated by selecting the appropriate functions</a:t>
            </a:r>
          </a:p>
          <a:p>
            <a:endParaRPr lang="en-US" sz="1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042DFA-2BCE-4849-99EE-260CDDF9DF05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74135" y="917222"/>
            <a:ext cx="8231188" cy="327905"/>
          </a:xfrm>
        </p:spPr>
        <p:txBody>
          <a:bodyPr/>
          <a:lstStyle/>
          <a:p>
            <a:r>
              <a:rPr lang="en-US" i="1" dirty="0"/>
              <a:t>Genetic Algorithms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54026" y="3852862"/>
            <a:ext cx="8204699" cy="2404285"/>
            <a:chOff x="457199" y="3169823"/>
            <a:chExt cx="8204699" cy="2404285"/>
          </a:xfrm>
        </p:grpSpPr>
        <p:grpSp>
          <p:nvGrpSpPr>
            <p:cNvPr id="14" name="Group 13"/>
            <p:cNvGrpSpPr/>
            <p:nvPr/>
          </p:nvGrpSpPr>
          <p:grpSpPr>
            <a:xfrm>
              <a:off x="457199" y="3169823"/>
              <a:ext cx="8204699" cy="1685544"/>
              <a:chOff x="482100" y="3169888"/>
              <a:chExt cx="8204699" cy="1685544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100" y="3169888"/>
                <a:ext cx="2596717" cy="1685544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78817" y="3169888"/>
                <a:ext cx="3020142" cy="1685479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8958" y="3169888"/>
                <a:ext cx="2587841" cy="1685544"/>
              </a:xfrm>
              <a:prstGeom prst="rect">
                <a:avLst/>
              </a:prstGeom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1000955" y="4927777"/>
              <a:ext cx="15092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Population initialization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934981" y="5066242"/>
              <a:ext cx="1293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Crossover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823976" y="5072226"/>
              <a:ext cx="10880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Mutation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673" y="1055"/>
            <a:ext cx="2562327" cy="952499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522368" y="426858"/>
            <a:ext cx="721519" cy="37629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37385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 for Tradespace Exploration II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Selected Characteristics</a:t>
            </a:r>
          </a:p>
          <a:p>
            <a:r>
              <a:rPr lang="en-US" sz="1800" dirty="0"/>
              <a:t>Individuals described by chromosomes of integer genes</a:t>
            </a:r>
          </a:p>
          <a:p>
            <a:pPr lvl="1"/>
            <a:r>
              <a:rPr lang="en-US" sz="1400" dirty="0"/>
              <a:t>22 gene dimension</a:t>
            </a:r>
          </a:p>
          <a:p>
            <a:pPr lvl="1"/>
            <a:r>
              <a:rPr lang="en-US" sz="1400" dirty="0"/>
              <a:t>12.3 billion individuals (solutions) explored</a:t>
            </a:r>
          </a:p>
          <a:p>
            <a:r>
              <a:rPr lang="en-US" sz="1800" dirty="0"/>
              <a:t>Custom creation, mutation and crossover functions were implemented</a:t>
            </a:r>
          </a:p>
          <a:p>
            <a:pPr lvl="1"/>
            <a:r>
              <a:rPr lang="en-US" sz="1400" dirty="0"/>
              <a:t>Initial population of 330</a:t>
            </a:r>
          </a:p>
          <a:p>
            <a:pPr lvl="1"/>
            <a:r>
              <a:rPr lang="en-US" sz="1400" dirty="0"/>
              <a:t>Simple crossover in a random point</a:t>
            </a:r>
          </a:p>
          <a:p>
            <a:pPr lvl="1"/>
            <a:r>
              <a:rPr lang="en-US" sz="1400" dirty="0"/>
              <a:t>Mutation rate 5%</a:t>
            </a:r>
          </a:p>
          <a:p>
            <a:r>
              <a:rPr lang="en-US" sz="1800" dirty="0"/>
              <a:t>Genetic Algorithm made of </a:t>
            </a:r>
            <a:r>
              <a:rPr lang="en-US" sz="1800" i="1" dirty="0"/>
              <a:t>generational + elitism</a:t>
            </a:r>
            <a:r>
              <a:rPr lang="en-US" sz="1800" dirty="0"/>
              <a:t> traits</a:t>
            </a:r>
          </a:p>
          <a:p>
            <a:pPr lvl="1"/>
            <a:r>
              <a:rPr lang="en-US" sz="1400" dirty="0"/>
              <a:t>Tournament selection</a:t>
            </a:r>
          </a:p>
          <a:p>
            <a:pPr lvl="1"/>
            <a:r>
              <a:rPr lang="en-US" sz="1400" dirty="0"/>
              <a:t>Elite population (15 individuals)</a:t>
            </a:r>
          </a:p>
          <a:p>
            <a:r>
              <a:rPr lang="en-US" sz="1800" dirty="0"/>
              <a:t>Infeasible solution</a:t>
            </a:r>
          </a:p>
          <a:p>
            <a:pPr lvl="1"/>
            <a:r>
              <a:rPr lang="en-US" sz="1400" dirty="0"/>
              <a:t>Violated requirements</a:t>
            </a:r>
          </a:p>
          <a:p>
            <a:pPr lvl="1"/>
            <a:r>
              <a:rPr lang="en-US" sz="1400" dirty="0"/>
              <a:t>Discarded and population re-initialized randomly for the remaining individuals</a:t>
            </a:r>
          </a:p>
          <a:p>
            <a:r>
              <a:rPr lang="en-US" sz="1800" dirty="0"/>
              <a:t>Stopping condition</a:t>
            </a:r>
          </a:p>
          <a:p>
            <a:pPr lvl="1"/>
            <a:r>
              <a:rPr lang="en-US" sz="1400" dirty="0"/>
              <a:t>Iteration number or tolerance threshold</a:t>
            </a:r>
          </a:p>
          <a:p>
            <a:endParaRPr lang="en-US" sz="14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042DFA-2BCE-4849-99EE-260CDDF9DF05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74135" y="917222"/>
            <a:ext cx="8231188" cy="327905"/>
          </a:xfrm>
        </p:spPr>
        <p:txBody>
          <a:bodyPr/>
          <a:lstStyle/>
          <a:p>
            <a:r>
              <a:rPr lang="en-US" i="1" dirty="0"/>
              <a:t>Genetic Algorithms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673" y="1055"/>
            <a:ext cx="2562327" cy="95249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522368" y="426858"/>
            <a:ext cx="721519" cy="37629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63771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Solution space and Pareto front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042DFA-2BCE-4849-99EE-260CDDF9DF05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404861" y="3868719"/>
            <a:ext cx="8331103" cy="2621699"/>
            <a:chOff x="365222" y="2319564"/>
            <a:chExt cx="8331103" cy="2621699"/>
          </a:xfrm>
        </p:grpSpPr>
        <p:grpSp>
          <p:nvGrpSpPr>
            <p:cNvPr id="13" name="Group 12"/>
            <p:cNvGrpSpPr/>
            <p:nvPr/>
          </p:nvGrpSpPr>
          <p:grpSpPr>
            <a:xfrm>
              <a:off x="384272" y="2319564"/>
              <a:ext cx="8302528" cy="2100935"/>
              <a:chOff x="384272" y="2319564"/>
              <a:chExt cx="8302528" cy="2100935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4272" y="2323537"/>
                <a:ext cx="2787378" cy="2090533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95382" y="2319564"/>
                <a:ext cx="2791418" cy="2096021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71650" y="2319564"/>
                <a:ext cx="2723732" cy="2100935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effectLst/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365222" y="4418043"/>
              <a:ext cx="2787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Solution cloud (20k points): size, cost and utility are plotted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180932" y="4418043"/>
              <a:ext cx="2787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Solution cloud (1M points): size vs utility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908947" y="4415586"/>
              <a:ext cx="27873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Solution cloud (1M points): cost vs utility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6026526" y="3149472"/>
            <a:ext cx="251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Optimization process: evolution in time of the population (image is tilted 90deg anti-clockwise)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3328" y="1000714"/>
            <a:ext cx="5477821" cy="2764765"/>
          </a:xfrm>
        </p:spPr>
        <p:txBody>
          <a:bodyPr/>
          <a:lstStyle/>
          <a:p>
            <a:r>
              <a:rPr lang="en-US" sz="1800" dirty="0"/>
              <a:t>22 elements design vector generates a huge space of possible solutions (12+ billions)</a:t>
            </a:r>
          </a:p>
          <a:p>
            <a:r>
              <a:rPr lang="en-US" sz="1800" dirty="0"/>
              <a:t>Genetic algorithm explores the solution space and converges to the optimal designs.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Downside:</a:t>
            </a:r>
          </a:p>
          <a:p>
            <a:r>
              <a:rPr lang="en-US" sz="1800" dirty="0"/>
              <a:t>This particular equation setup ‘confuses’ the algorithm, but results are still optimal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1673" y="1055"/>
            <a:ext cx="2562327" cy="95249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522368" y="426858"/>
            <a:ext cx="721519" cy="376293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285" y="1059252"/>
            <a:ext cx="2739593" cy="205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36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Completing the design 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800" dirty="0"/>
              <a:t>Selection of the desired solution for detailed visualization</a:t>
            </a:r>
          </a:p>
          <a:p>
            <a:pPr lvl="1"/>
            <a:r>
              <a:rPr lang="en-US" sz="1400" dirty="0"/>
              <a:t>By utility value, by cost, by size or by power</a:t>
            </a:r>
          </a:p>
          <a:p>
            <a:endParaRPr lang="en-US" sz="1800" dirty="0"/>
          </a:p>
          <a:p>
            <a:r>
              <a:rPr lang="en-US" sz="1800" dirty="0"/>
              <a:t>Design budgets have</a:t>
            </a:r>
          </a:p>
          <a:p>
            <a:pPr marL="0" indent="0">
              <a:buNone/>
            </a:pPr>
            <a:r>
              <a:rPr lang="en-US" sz="1800" dirty="0"/>
              <a:t>      been implemented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042DFA-2BCE-4849-99EE-260CDDF9DF05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74135" y="917222"/>
            <a:ext cx="8231188" cy="327905"/>
          </a:xfrm>
        </p:spPr>
        <p:txBody>
          <a:bodyPr/>
          <a:lstStyle/>
          <a:p>
            <a:r>
              <a:rPr lang="en-US" i="1" dirty="0"/>
              <a:t>Solution selection and budgets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782" y="2067741"/>
            <a:ext cx="4916434" cy="43251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673" y="1055"/>
            <a:ext cx="2562327" cy="95249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265318" y="454025"/>
            <a:ext cx="371475" cy="263172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61812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Completing the design II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7200" y="1412875"/>
            <a:ext cx="8248650" cy="2916277"/>
          </a:xfrm>
        </p:spPr>
        <p:txBody>
          <a:bodyPr/>
          <a:lstStyle/>
          <a:p>
            <a:r>
              <a:rPr lang="en-US" sz="1800" dirty="0"/>
              <a:t>Power budget is defined once a solution is chosen</a:t>
            </a:r>
          </a:p>
          <a:p>
            <a:pPr lvl="1"/>
            <a:r>
              <a:rPr lang="en-US" sz="1400" dirty="0"/>
              <a:t>Takes into account basic operative modes</a:t>
            </a:r>
          </a:p>
          <a:p>
            <a:pPr lvl="1"/>
            <a:r>
              <a:rPr lang="en-US" sz="1400" dirty="0"/>
              <a:t>Power requirements of all the components</a:t>
            </a:r>
          </a:p>
          <a:p>
            <a:endParaRPr lang="en-US" sz="1800" dirty="0"/>
          </a:p>
          <a:p>
            <a:r>
              <a:rPr lang="en-US" sz="1800" dirty="0"/>
              <a:t>Solar panels sizing and batteries sizing are performed considering the defined power budget and the mission requirements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Solar panels configuration is automatically displayed once the power budget and the sizing is completed</a:t>
            </a:r>
          </a:p>
          <a:p>
            <a:endParaRPr lang="en-US" sz="1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042DFA-2BCE-4849-99EE-260CDDF9DF05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74135" y="917222"/>
            <a:ext cx="8231188" cy="327905"/>
          </a:xfrm>
        </p:spPr>
        <p:txBody>
          <a:bodyPr/>
          <a:lstStyle/>
          <a:p>
            <a:r>
              <a:rPr lang="en-US" i="1" dirty="0"/>
              <a:t>Configurations - EPS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08789" y="4325419"/>
            <a:ext cx="8151194" cy="1575022"/>
            <a:chOff x="508789" y="4325419"/>
            <a:chExt cx="8151194" cy="1575022"/>
          </a:xfrm>
        </p:grpSpPr>
        <p:grpSp>
          <p:nvGrpSpPr>
            <p:cNvPr id="15" name="Group 14"/>
            <p:cNvGrpSpPr/>
            <p:nvPr/>
          </p:nvGrpSpPr>
          <p:grpSpPr>
            <a:xfrm>
              <a:off x="508789" y="4325419"/>
              <a:ext cx="8151194" cy="1286712"/>
              <a:chOff x="359110" y="5034335"/>
              <a:chExt cx="8151194" cy="1286712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9110" y="5034336"/>
                <a:ext cx="2044785" cy="1286709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03895" y="5034335"/>
                <a:ext cx="2044785" cy="1286709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9492" y="5038068"/>
                <a:ext cx="2030812" cy="1282979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3423" y="5038068"/>
                <a:ext cx="2036069" cy="1282977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508789" y="5623442"/>
              <a:ext cx="32947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Solar panels configuration: example outputs</a:t>
              </a: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1673" y="1055"/>
            <a:ext cx="2562327" cy="952499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8265318" y="454025"/>
            <a:ext cx="821532" cy="263172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3332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Completing the design III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7200" y="1412875"/>
            <a:ext cx="4792894" cy="4879975"/>
          </a:xfrm>
        </p:spPr>
        <p:txBody>
          <a:bodyPr/>
          <a:lstStyle/>
          <a:p>
            <a:r>
              <a:rPr lang="en-US" sz="1800" dirty="0"/>
              <a:t>The tool allows to visualize the CubeSat internal structure</a:t>
            </a:r>
          </a:p>
          <a:p>
            <a:pPr lvl="1"/>
            <a:r>
              <a:rPr lang="en-US" sz="1400" dirty="0"/>
              <a:t>The boards are represented as parallelepipeds</a:t>
            </a:r>
          </a:p>
          <a:p>
            <a:r>
              <a:rPr lang="en-US" sz="1800" dirty="0"/>
              <a:t>Algorithm has been developed that tries to assemble the satellite to avoid empty spaces</a:t>
            </a:r>
          </a:p>
          <a:p>
            <a:pPr lvl="1"/>
            <a:r>
              <a:rPr lang="en-US" sz="1400" dirty="0"/>
              <a:t>Takes into account the mounting method (stacked or lateral)</a:t>
            </a:r>
          </a:p>
          <a:p>
            <a:endParaRPr lang="en-US" sz="1800" dirty="0"/>
          </a:p>
          <a:p>
            <a:r>
              <a:rPr lang="en-US" sz="1800" dirty="0"/>
              <a:t>Requirements for equipment positions are applied</a:t>
            </a:r>
          </a:p>
          <a:p>
            <a:pPr lvl="1"/>
            <a:r>
              <a:rPr lang="en-US" sz="1400" dirty="0"/>
              <a:t>It is possible to specify whether an item needs to be located close to an external surface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042DFA-2BCE-4849-99EE-260CDDF9DF05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6"/>
          </p:nvPr>
        </p:nvSpPr>
        <p:spPr>
          <a:xfrm>
            <a:off x="474135" y="917222"/>
            <a:ext cx="8231188" cy="327905"/>
          </a:xfrm>
        </p:spPr>
        <p:txBody>
          <a:bodyPr/>
          <a:lstStyle/>
          <a:p>
            <a:r>
              <a:rPr lang="en-US" i="1" dirty="0"/>
              <a:t>Configurations – Internal arrangement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01465" y="4563438"/>
            <a:ext cx="3294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Optimization output: 3U CubeSat with camera payload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673" y="1055"/>
            <a:ext cx="2562327" cy="95249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265318" y="454025"/>
            <a:ext cx="821532" cy="263172"/>
          </a:xfrm>
          <a:prstGeom prst="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076" y="1809346"/>
            <a:ext cx="3183517" cy="257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01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i="1" dirty="0"/>
              <a:t>About me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1800" dirty="0"/>
              <a:t>PhD student, Aerospace Engineering</a:t>
            </a:r>
          </a:p>
          <a:p>
            <a:r>
              <a:rPr lang="en-US" sz="1800" dirty="0"/>
              <a:t>Background: Systems Engineering</a:t>
            </a:r>
          </a:p>
          <a:p>
            <a:r>
              <a:rPr lang="en-US" sz="1800" dirty="0"/>
              <a:t>Field of research: Small Satellite Mission Autonomy</a:t>
            </a:r>
          </a:p>
          <a:p>
            <a:r>
              <a:rPr lang="en-US" sz="1800" dirty="0"/>
              <a:t>Current year tasks objectives: explore and realize prototypes to evaluate the behavior and performances of the most promising Artificial Intelligence algorithms for a space mission</a:t>
            </a:r>
          </a:p>
          <a:p>
            <a:endParaRPr lang="en-US" sz="1800" dirty="0"/>
          </a:p>
          <a:p>
            <a:r>
              <a:rPr lang="en-US" sz="1800" dirty="0"/>
              <a:t>The research carried on at JPL reflects the current tasks objectives</a:t>
            </a:r>
          </a:p>
          <a:p>
            <a:r>
              <a:rPr lang="en-US" sz="1800" dirty="0"/>
              <a:t>Three directions have been followed:</a:t>
            </a:r>
          </a:p>
          <a:p>
            <a:pPr lvl="1"/>
            <a:r>
              <a:rPr lang="en-US" sz="1400" dirty="0"/>
              <a:t>Tradespace exploration with genetic algorithms</a:t>
            </a:r>
          </a:p>
          <a:p>
            <a:pPr lvl="1"/>
            <a:r>
              <a:rPr lang="en-US" sz="1400" dirty="0"/>
              <a:t>Payload data selection and event recognition with neural networks</a:t>
            </a:r>
          </a:p>
          <a:p>
            <a:pPr lvl="1"/>
            <a:r>
              <a:rPr lang="en-US" sz="1400" dirty="0"/>
              <a:t>Failure detection using fuzzy logics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5AFC6701-B73A-4EF4-BF75-744A9636C47B}" type="datetime1">
              <a:rPr lang="en-US" smtClean="0"/>
              <a:t>6/28/2016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131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Autonomy</a:t>
            </a:r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1" y="3674177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48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r>
              <a:rPr lang="en-US" sz="2000" dirty="0"/>
              <a:t>Neural networks for 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220578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Payload data selection - Objectives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Use </a:t>
            </a:r>
            <a:r>
              <a:rPr lang="en-US" sz="1800" b="1" dirty="0"/>
              <a:t>neural networks</a:t>
            </a:r>
            <a:r>
              <a:rPr lang="en-US" sz="1800" dirty="0"/>
              <a:t> to implement algorithms that can be applied in the COPINS case study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High level image quality assessment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Event recognition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Necessary</a:t>
            </a:r>
            <a:r>
              <a:rPr lang="en-US" sz="1800" dirty="0"/>
              <a:t> activities: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Define the architecture of the network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Prepare the training/testing sets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Prepare the work for future </a:t>
            </a:r>
            <a:r>
              <a:rPr lang="en-US" sz="1800" b="1" dirty="0"/>
              <a:t>performance evaluation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These algorithms will be evaluated on an embedded processor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Final objective is to construct a Hardware-in-the-Loop simulation with an optical payload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042DFA-2BCE-4849-99EE-260CDDF9DF05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724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 Architecture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7200" y="1412876"/>
            <a:ext cx="8248650" cy="2368550"/>
          </a:xfrm>
        </p:spPr>
        <p:txBody>
          <a:bodyPr/>
          <a:lstStyle/>
          <a:p>
            <a:r>
              <a:rPr lang="en-US" sz="1800" dirty="0"/>
              <a:t>Originated by emulating biological neurons</a:t>
            </a:r>
          </a:p>
          <a:p>
            <a:r>
              <a:rPr lang="en-US" sz="1800" dirty="0"/>
              <a:t>Useful for pattern recognition, data classification</a:t>
            </a:r>
          </a:p>
          <a:p>
            <a:r>
              <a:rPr lang="en-US" sz="1800" dirty="0"/>
              <a:t>Needs to be trained</a:t>
            </a:r>
          </a:p>
          <a:p>
            <a:r>
              <a:rPr lang="en-US" sz="1800" dirty="0"/>
              <a:t>When properly trained, shows good degrees of robustness and </a:t>
            </a:r>
            <a:r>
              <a:rPr lang="en-US" sz="1800" dirty="0" err="1"/>
              <a:t>adaptivity</a:t>
            </a:r>
            <a:endParaRPr lang="en-US" sz="1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042DFA-2BCE-4849-99EE-260CDDF9DF05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32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04256" y="3939896"/>
            <a:ext cx="8154538" cy="2461420"/>
            <a:chOff x="504256" y="3939896"/>
            <a:chExt cx="8154538" cy="246142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256" y="3939896"/>
              <a:ext cx="8154538" cy="200052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04256" y="6031984"/>
              <a:ext cx="5352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Network architecture for event recognition problem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5706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042DFA-2BCE-4849-99EE-260CDDF9DF05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0" name="Titolo 1"/>
          <p:cNvSpPr txBox="1">
            <a:spLocks/>
          </p:cNvSpPr>
          <p:nvPr/>
        </p:nvSpPr>
        <p:spPr bwMode="auto">
          <a:xfrm>
            <a:off x="468313" y="44608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it-IT" altLang="en-US" sz="2800" b="1" dirty="0">
                <a:latin typeface="+mn-lt"/>
              </a:rPr>
              <a:t>Activity – Payload data selection</a:t>
            </a:r>
          </a:p>
        </p:txBody>
      </p:sp>
      <p:sp>
        <p:nvSpPr>
          <p:cNvPr id="31" name="CasellaDiTesto 1"/>
          <p:cNvSpPr txBox="1">
            <a:spLocks noChangeArrowheads="1"/>
          </p:cNvSpPr>
          <p:nvPr/>
        </p:nvSpPr>
        <p:spPr bwMode="auto">
          <a:xfrm>
            <a:off x="286871" y="1233143"/>
            <a:ext cx="4607857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eaLnBrk="1" hangingPunct="1">
              <a:defRPr/>
            </a:pPr>
            <a:r>
              <a:rPr lang="en-US" sz="1600" dirty="0"/>
              <a:t>COPINS</a:t>
            </a:r>
          </a:p>
          <a:p>
            <a:pPr eaLnBrk="1" hangingPunct="1">
              <a:buFont typeface="Wingdings" panose="05000000000000000000" pitchFamily="2" charset="2"/>
              <a:buChar char="§"/>
              <a:defRPr/>
            </a:pPr>
            <a:r>
              <a:rPr lang="en-US" sz="1600" dirty="0"/>
              <a:t>Neural networks for image recognition</a:t>
            </a:r>
          </a:p>
          <a:p>
            <a:pPr lvl="1" eaLnBrk="1" hangingPunct="1">
              <a:buFont typeface="Wingdings" panose="05000000000000000000" pitchFamily="2" charset="2"/>
              <a:buChar char="§"/>
              <a:defRPr/>
            </a:pPr>
            <a:r>
              <a:rPr lang="en-US" sz="1600" dirty="0"/>
              <a:t>Network trained on asteroid pictures</a:t>
            </a:r>
          </a:p>
          <a:p>
            <a:pPr lvl="1" eaLnBrk="1" hangingPunct="1">
              <a:buFont typeface="Wingdings" panose="05000000000000000000" pitchFamily="2" charset="2"/>
              <a:buChar char="§"/>
              <a:defRPr/>
            </a:pPr>
            <a:r>
              <a:rPr lang="en-US" sz="1600" dirty="0"/>
              <a:t>Tested with different types of asteroid pictures to assess robustness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600" dirty="0"/>
              <a:t>Backpropagation method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600" dirty="0"/>
              <a:t>Different architectures explored</a:t>
            </a:r>
          </a:p>
          <a:p>
            <a:pPr lvl="1" eaLnBrk="1" hangingPunct="1">
              <a:buFont typeface="Wingdings" panose="05000000000000000000" pitchFamily="2" charset="2"/>
              <a:buChar char="§"/>
              <a:defRPr/>
            </a:pPr>
            <a:r>
              <a:rPr lang="en-US" sz="1600" dirty="0"/>
              <a:t>Varying the number of neurons, the random range for weights </a:t>
            </a:r>
            <a:r>
              <a:rPr lang="en-US" sz="1600" dirty="0" err="1"/>
              <a:t>init</a:t>
            </a:r>
            <a:r>
              <a:rPr lang="en-US" sz="1600" dirty="0"/>
              <a:t>, learning coefficient, and so on</a:t>
            </a:r>
          </a:p>
          <a:p>
            <a:pPr lvl="1" eaLnBrk="1" hangingPunct="1">
              <a:buFont typeface="Wingdings" panose="05000000000000000000" pitchFamily="2" charset="2"/>
              <a:buChar char="§"/>
              <a:defRPr/>
            </a:pPr>
            <a:r>
              <a:rPr lang="en-US" sz="1600" dirty="0"/>
              <a:t>Different image quality (from 50x50 pixels to 512x512)</a:t>
            </a:r>
          </a:p>
          <a:p>
            <a:pPr eaLnBrk="1" hangingPunct="1">
              <a:buFont typeface="Wingdings" panose="05000000000000000000" pitchFamily="2" charset="2"/>
              <a:buChar char="§"/>
              <a:defRPr/>
            </a:pPr>
            <a:r>
              <a:rPr lang="en-US" sz="1600" dirty="0"/>
              <a:t>Concept of operations is taken into account for training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r>
              <a:rPr lang="en-US" sz="1600" dirty="0"/>
              <a:t>Algorithm trained to:</a:t>
            </a:r>
          </a:p>
          <a:p>
            <a:pPr lvl="1" eaLnBrk="1" hangingPunct="1">
              <a:buFont typeface="Wingdings" panose="05000000000000000000" pitchFamily="2" charset="2"/>
              <a:buChar char="§"/>
              <a:defRPr/>
            </a:pPr>
            <a:r>
              <a:rPr lang="en-US" sz="1600" dirty="0"/>
              <a:t>Discard low quality photos</a:t>
            </a:r>
          </a:p>
          <a:p>
            <a:pPr lvl="1" eaLnBrk="1" hangingPunct="1">
              <a:buFont typeface="Wingdings" panose="05000000000000000000" pitchFamily="2" charset="2"/>
              <a:buChar char="§"/>
              <a:defRPr/>
            </a:pPr>
            <a:r>
              <a:rPr lang="en-US" sz="1600" dirty="0"/>
              <a:t>Detect random events (plumes appearing, for example)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5148064" y="1772816"/>
            <a:ext cx="3356450" cy="4828832"/>
            <a:chOff x="6033630" y="1199596"/>
            <a:chExt cx="2558386" cy="3680679"/>
          </a:xfrm>
        </p:grpSpPr>
        <p:sp>
          <p:nvSpPr>
            <p:cNvPr id="33" name="TextBox 8"/>
            <p:cNvSpPr txBox="1">
              <a:spLocks noChangeArrowheads="1"/>
            </p:cNvSpPr>
            <p:nvPr/>
          </p:nvSpPr>
          <p:spPr bwMode="auto">
            <a:xfrm>
              <a:off x="6034259" y="4049278"/>
              <a:ext cx="25545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en-US" sz="1200" dirty="0"/>
                <a:t>Training subsets examples: asteroid centered, out of focus image, non centered image, plumes</a:t>
              </a:r>
            </a:p>
          </p:txBody>
        </p:sp>
        <p:grpSp>
          <p:nvGrpSpPr>
            <p:cNvPr id="34" name="Group 7"/>
            <p:cNvGrpSpPr>
              <a:grpSpLocks/>
            </p:cNvGrpSpPr>
            <p:nvPr/>
          </p:nvGrpSpPr>
          <p:grpSpPr bwMode="auto">
            <a:xfrm>
              <a:off x="6033630" y="1199596"/>
              <a:ext cx="2555129" cy="665500"/>
              <a:chOff x="1619672" y="5085184"/>
              <a:chExt cx="6264452" cy="1671450"/>
            </a:xfrm>
          </p:grpSpPr>
          <p:pic>
            <p:nvPicPr>
              <p:cNvPr id="50" name="Picture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9672" y="5085184"/>
                <a:ext cx="1671450" cy="1671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6445" y="5085184"/>
                <a:ext cx="1671450" cy="1671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Picture 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8613" y="5085184"/>
                <a:ext cx="1671450" cy="16714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2675" y="5085185"/>
                <a:ext cx="1671449" cy="16714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5" name="Group 19"/>
            <p:cNvGrpSpPr>
              <a:grpSpLocks/>
            </p:cNvGrpSpPr>
            <p:nvPr/>
          </p:nvGrpSpPr>
          <p:grpSpPr bwMode="auto">
            <a:xfrm>
              <a:off x="6037972" y="2653282"/>
              <a:ext cx="2550788" cy="665501"/>
              <a:chOff x="683568" y="4152474"/>
              <a:chExt cx="2803541" cy="819835"/>
            </a:xfrm>
          </p:grpSpPr>
          <p:pic>
            <p:nvPicPr>
              <p:cNvPr id="46" name="Picture 12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7275" y="4152474"/>
                <a:ext cx="819834" cy="8198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Picture 1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7836" y="4152474"/>
                <a:ext cx="819834" cy="8198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Picture 10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63527" y="4152474"/>
                <a:ext cx="819834" cy="8198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568" y="4152475"/>
                <a:ext cx="819834" cy="8198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6" name="Group 18"/>
            <p:cNvGrpSpPr>
              <a:grpSpLocks/>
            </p:cNvGrpSpPr>
            <p:nvPr/>
          </p:nvGrpSpPr>
          <p:grpSpPr bwMode="auto">
            <a:xfrm>
              <a:off x="6037972" y="1930093"/>
              <a:ext cx="2550787" cy="665500"/>
              <a:chOff x="3635896" y="4152474"/>
              <a:chExt cx="2803540" cy="819834"/>
            </a:xfrm>
          </p:grpSpPr>
          <p:pic>
            <p:nvPicPr>
              <p:cNvPr id="42" name="Picture 1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35896" y="4161475"/>
                <a:ext cx="700885" cy="8108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14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36781" y="4152474"/>
                <a:ext cx="700885" cy="8108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" name="Picture 15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37666" y="4152474"/>
                <a:ext cx="700885" cy="8108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16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38551" y="4152474"/>
                <a:ext cx="700885" cy="8108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7" name="Group 36"/>
            <p:cNvGrpSpPr/>
            <p:nvPr/>
          </p:nvGrpSpPr>
          <p:grpSpPr>
            <a:xfrm>
              <a:off x="6034716" y="3383778"/>
              <a:ext cx="2557300" cy="665500"/>
              <a:chOff x="1289371" y="4197386"/>
              <a:chExt cx="7315624" cy="1831150"/>
            </a:xfrm>
          </p:grpSpPr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1545" y="4197386"/>
                <a:ext cx="1831150" cy="1831150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42695" y="4197386"/>
                <a:ext cx="1831150" cy="1831150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73845" y="4197386"/>
                <a:ext cx="1831150" cy="1831150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89371" y="4197386"/>
                <a:ext cx="1831150" cy="18311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403189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042DFA-2BCE-4849-99EE-260CDDF9DF05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" name="Titolo 1"/>
          <p:cNvSpPr txBox="1">
            <a:spLocks/>
          </p:cNvSpPr>
          <p:nvPr/>
        </p:nvSpPr>
        <p:spPr bwMode="auto">
          <a:xfrm>
            <a:off x="457200" y="44608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it-IT" altLang="en-US" sz="2800" b="1" dirty="0">
                <a:latin typeface="+mn-lt"/>
              </a:rPr>
              <a:t>Results obtained – Payload data selection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049378" y="4383241"/>
            <a:ext cx="3994089" cy="2294034"/>
            <a:chOff x="5032545" y="4037918"/>
            <a:chExt cx="3994089" cy="2294034"/>
          </a:xfrm>
        </p:grpSpPr>
        <p:grpSp>
          <p:nvGrpSpPr>
            <p:cNvPr id="10" name="Group 9"/>
            <p:cNvGrpSpPr/>
            <p:nvPr/>
          </p:nvGrpSpPr>
          <p:grpSpPr>
            <a:xfrm>
              <a:off x="5032545" y="4037918"/>
              <a:ext cx="3994089" cy="2294034"/>
              <a:chOff x="5001802" y="3789040"/>
              <a:chExt cx="3994089" cy="2959868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01802" y="3789040"/>
                <a:ext cx="3994089" cy="2611438"/>
              </a:xfrm>
              <a:prstGeom prst="rect">
                <a:avLst/>
              </a:prstGeom>
            </p:spPr>
          </p:pic>
          <p:sp>
            <p:nvSpPr>
              <p:cNvPr id="20" name="TextBox 23"/>
              <p:cNvSpPr txBox="1">
                <a:spLocks noChangeArrowheads="1"/>
              </p:cNvSpPr>
              <p:nvPr/>
            </p:nvSpPr>
            <p:spPr bwMode="auto">
              <a:xfrm>
                <a:off x="5001802" y="6471909"/>
                <a:ext cx="1284326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en-US" sz="1200" dirty="0"/>
                  <a:t>Plume detection</a:t>
                </a: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5128537" y="4169961"/>
              <a:ext cx="729733" cy="75602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135918" y="4170814"/>
              <a:ext cx="729733" cy="75602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140917" y="4169961"/>
              <a:ext cx="729733" cy="75602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145315" y="4169961"/>
              <a:ext cx="729733" cy="75602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128001" y="5218319"/>
              <a:ext cx="729733" cy="756022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143298" y="5218319"/>
              <a:ext cx="729733" cy="756022"/>
            </a:xfrm>
            <a:prstGeom prst="rect">
              <a:avLst/>
            </a:prstGeom>
            <a:noFill/>
            <a:ln w="381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135649" y="5229200"/>
              <a:ext cx="729733" cy="749816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145314" y="5223523"/>
              <a:ext cx="729733" cy="760697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15"/>
          <p:cNvSpPr txBox="1">
            <a:spLocks noChangeArrowheads="1"/>
          </p:cNvSpPr>
          <p:nvPr/>
        </p:nvSpPr>
        <p:spPr bwMode="auto">
          <a:xfrm>
            <a:off x="755293" y="1063645"/>
            <a:ext cx="7632848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1600" dirty="0"/>
              <a:t>Different problems were analyzed:</a:t>
            </a:r>
          </a:p>
          <a:p>
            <a:pPr marL="171450" indent="-171450" eaLnBrk="1" hangingPunct="1">
              <a:buFont typeface="Wingdings" panose="05000000000000000000" pitchFamily="2" charset="2"/>
              <a:buChar char="§"/>
            </a:pPr>
            <a:r>
              <a:rPr lang="en-US" altLang="en-US" sz="1600" dirty="0"/>
              <a:t>Data selection</a:t>
            </a:r>
          </a:p>
          <a:p>
            <a:pPr marL="171450" indent="-171450" eaLnBrk="1" hangingPunct="1">
              <a:buFont typeface="Wingdings" panose="05000000000000000000" pitchFamily="2" charset="2"/>
              <a:buChar char="§"/>
            </a:pPr>
            <a:r>
              <a:rPr lang="en-US" altLang="en-US" sz="1600" dirty="0"/>
              <a:t>Event recognition</a:t>
            </a:r>
          </a:p>
          <a:p>
            <a:pPr eaLnBrk="1" hangingPunct="1"/>
            <a:endParaRPr lang="en-US" altLang="en-US" sz="1600" dirty="0"/>
          </a:p>
          <a:p>
            <a:pPr eaLnBrk="1" hangingPunct="1"/>
            <a:r>
              <a:rPr lang="en-US" altLang="en-US" sz="1600" dirty="0"/>
              <a:t>The proposed algorithm is sufficiently robust to be used for both the cases, and the results are satisfying.</a:t>
            </a:r>
          </a:p>
          <a:p>
            <a:pPr eaLnBrk="1" hangingPunct="1"/>
            <a:r>
              <a:rPr lang="en-US" altLang="en-US" sz="1600" dirty="0"/>
              <a:t>Improvement can be made by better tuning the network architecture, or by increasing the number of training images.</a:t>
            </a:r>
          </a:p>
          <a:p>
            <a:pPr marL="171450" indent="-171450" eaLnBrk="1" hangingPunct="1">
              <a:buFont typeface="Wingdings" panose="05000000000000000000" pitchFamily="2" charset="2"/>
              <a:buChar char="§"/>
            </a:pPr>
            <a:r>
              <a:rPr lang="en-US" altLang="en-US" sz="1600" dirty="0"/>
              <a:t>Images shown in red are interesting because they show particular behavior of the algorithm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539552" y="3789040"/>
            <a:ext cx="4321175" cy="2951936"/>
            <a:chOff x="539552" y="3789040"/>
            <a:chExt cx="4321175" cy="2951936"/>
          </a:xfrm>
        </p:grpSpPr>
        <p:grpSp>
          <p:nvGrpSpPr>
            <p:cNvPr id="23" name="Group 22"/>
            <p:cNvGrpSpPr/>
            <p:nvPr/>
          </p:nvGrpSpPr>
          <p:grpSpPr>
            <a:xfrm>
              <a:off x="539552" y="3789040"/>
              <a:ext cx="4321175" cy="2951936"/>
              <a:chOff x="539552" y="3789040"/>
              <a:chExt cx="4321175" cy="2951936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539552" y="3789040"/>
                <a:ext cx="4321175" cy="2951936"/>
                <a:chOff x="4211638" y="3281363"/>
                <a:chExt cx="4321175" cy="2951936"/>
              </a:xfrm>
            </p:grpSpPr>
            <p:pic>
              <p:nvPicPr>
                <p:cNvPr id="32" name="Picture 20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11638" y="3281363"/>
                  <a:ext cx="4321175" cy="26114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33" name="TextBox 23"/>
                <p:cNvSpPr txBox="1">
                  <a:spLocks noChangeArrowheads="1"/>
                </p:cNvSpPr>
                <p:nvPr/>
              </p:nvSpPr>
              <p:spPr bwMode="auto">
                <a:xfrm>
                  <a:off x="4211638" y="5956300"/>
                  <a:ext cx="1821332" cy="27699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en-US" sz="1200" dirty="0"/>
                    <a:t>Asteroid photo selection</a:t>
                  </a:r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4315024" y="5191670"/>
                  <a:ext cx="641695" cy="609973"/>
                </a:xfrm>
                <a:prstGeom prst="rect">
                  <a:avLst/>
                </a:prstGeom>
                <a:noFill/>
                <a:ln w="381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Rectangle 25"/>
              <p:cNvSpPr/>
              <p:nvPr/>
            </p:nvSpPr>
            <p:spPr>
              <a:xfrm>
                <a:off x="3225096" y="5699347"/>
                <a:ext cx="641695" cy="609973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4100513" y="4811141"/>
                <a:ext cx="641695" cy="609973"/>
              </a:xfrm>
              <a:prstGeom prst="rect">
                <a:avLst/>
              </a:prstGeom>
              <a:noFill/>
              <a:ln w="3810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3233738" y="3920554"/>
                <a:ext cx="641695" cy="609973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2360884" y="5699346"/>
                <a:ext cx="641695" cy="609973"/>
              </a:xfrm>
              <a:prstGeom prst="rect">
                <a:avLst/>
              </a:prstGeom>
              <a:noFill/>
              <a:ln w="3810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4100512" y="5699346"/>
                <a:ext cx="641695" cy="609973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496672" y="5699346"/>
                <a:ext cx="641695" cy="609973"/>
              </a:xfrm>
              <a:prstGeom prst="rect">
                <a:avLst/>
              </a:prstGeom>
              <a:noFill/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9238" y="5723234"/>
              <a:ext cx="599413" cy="5656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447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Autonomy</a:t>
            </a:r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1" y="3674177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48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r>
              <a:rPr lang="en-US" sz="2000" dirty="0"/>
              <a:t>Fuzzy logics for failure detection</a:t>
            </a:r>
          </a:p>
        </p:txBody>
      </p:sp>
    </p:spTree>
    <p:extLst>
      <p:ext uri="{BB962C8B-B14F-4D97-AF65-F5344CB8AC3E}">
        <p14:creationId xmlns:p14="http://schemas.microsoft.com/office/powerpoint/2010/main" val="4157748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/>
          <p:cNvSpPr txBox="1">
            <a:spLocks/>
          </p:cNvSpPr>
          <p:nvPr/>
        </p:nvSpPr>
        <p:spPr bwMode="auto">
          <a:xfrm>
            <a:off x="468313" y="44608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it-IT" altLang="en-US" sz="2800" b="1" dirty="0">
                <a:latin typeface="+mn-lt"/>
              </a:rPr>
              <a:t>Activity – Failure Detection</a:t>
            </a:r>
          </a:p>
        </p:txBody>
      </p:sp>
      <p:sp>
        <p:nvSpPr>
          <p:cNvPr id="9" name="CasellaDiTesto 1"/>
          <p:cNvSpPr txBox="1">
            <a:spLocks noChangeArrowheads="1"/>
          </p:cNvSpPr>
          <p:nvPr/>
        </p:nvSpPr>
        <p:spPr bwMode="auto">
          <a:xfrm>
            <a:off x="468313" y="1158875"/>
            <a:ext cx="8496300" cy="589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Calibri" panose="020F0502020204030204" pitchFamily="34" charset="0"/>
              </a:rPr>
              <a:t>Autonomous failure detection by means of fuzzy logics</a:t>
            </a:r>
          </a:p>
        </p:txBody>
      </p:sp>
      <p:pic>
        <p:nvPicPr>
          <p:cNvPr id="10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4248150"/>
            <a:ext cx="25209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917700"/>
            <a:ext cx="25209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5364163" y="1916113"/>
            <a:ext cx="3384550" cy="1201737"/>
            <a:chOff x="5364088" y="1916016"/>
            <a:chExt cx="3384376" cy="1608940"/>
          </a:xfrm>
        </p:grpSpPr>
        <p:pic>
          <p:nvPicPr>
            <p:cNvPr id="13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4088" y="1916016"/>
              <a:ext cx="2520280" cy="1202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2322665"/>
              <a:ext cx="2520280" cy="1202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468313" y="3163888"/>
            <a:ext cx="4391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1200" dirty="0"/>
              <a:t>Magnetic torquers failure modeling (clockwise, starting top left): float, lock-in-place, hard-over, loss of efficiency</a:t>
            </a:r>
          </a:p>
        </p:txBody>
      </p:sp>
      <p:sp>
        <p:nvSpPr>
          <p:cNvPr id="16" name="TextBox 14"/>
          <p:cNvSpPr txBox="1">
            <a:spLocks noChangeArrowheads="1"/>
          </p:cNvSpPr>
          <p:nvPr/>
        </p:nvSpPr>
        <p:spPr bwMode="auto">
          <a:xfrm>
            <a:off x="4859338" y="3135313"/>
            <a:ext cx="439261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1200"/>
              <a:t>Definition of fuzzy input and output variables on Matlab: current, d-current, dd-current, error, estimated Loss of Efficiency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68313" y="5561013"/>
            <a:ext cx="403167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1200" dirty="0" err="1"/>
              <a:t>RuleViewer</a:t>
            </a:r>
            <a:r>
              <a:rPr lang="en-US" altLang="en-US" sz="1200" dirty="0"/>
              <a:t> for the failure detection: each failure mode has specific traits in the characteristics of the monitored variables. Specific rules have been defined to categorize the failures.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755" y="4248150"/>
            <a:ext cx="2469226" cy="1200150"/>
          </a:xfrm>
          <a:prstGeom prst="rect">
            <a:avLst/>
          </a:prstGeom>
        </p:spPr>
      </p:pic>
      <p:sp>
        <p:nvSpPr>
          <p:cNvPr id="19" name="TextBox 16"/>
          <p:cNvSpPr txBox="1">
            <a:spLocks noChangeArrowheads="1"/>
          </p:cNvSpPr>
          <p:nvPr/>
        </p:nvSpPr>
        <p:spPr bwMode="auto">
          <a:xfrm>
            <a:off x="4859338" y="5560883"/>
            <a:ext cx="41413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1200" dirty="0"/>
              <a:t>Integration of the FDIR algorithms in the simulations of a 3U CubeSat for GNSS Remote Sensing</a:t>
            </a:r>
          </a:p>
        </p:txBody>
      </p:sp>
    </p:spTree>
    <p:extLst>
      <p:ext uri="{BB962C8B-B14F-4D97-AF65-F5344CB8AC3E}">
        <p14:creationId xmlns:p14="http://schemas.microsoft.com/office/powerpoint/2010/main" val="1062814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/>
          <p:cNvSpPr txBox="1">
            <a:spLocks/>
          </p:cNvSpPr>
          <p:nvPr/>
        </p:nvSpPr>
        <p:spPr bwMode="auto">
          <a:xfrm>
            <a:off x="457200" y="44608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it-IT" altLang="en-US" sz="2800" b="1" dirty="0">
                <a:latin typeface="+mn-lt"/>
              </a:rPr>
              <a:t>Results obtained - </a:t>
            </a:r>
            <a:r>
              <a:rPr lang="it-IT" altLang="en-US" sz="2800" b="1" dirty="0"/>
              <a:t>Failure Detection</a:t>
            </a:r>
            <a:endParaRPr lang="it-IT" altLang="en-US" sz="2800" b="1" dirty="0">
              <a:latin typeface="+mn-lt"/>
            </a:endParaRPr>
          </a:p>
        </p:txBody>
      </p:sp>
      <p:sp>
        <p:nvSpPr>
          <p:cNvPr id="9" name="TextBox 15"/>
          <p:cNvSpPr txBox="1">
            <a:spLocks noChangeArrowheads="1"/>
          </p:cNvSpPr>
          <p:nvPr/>
        </p:nvSpPr>
        <p:spPr bwMode="auto">
          <a:xfrm>
            <a:off x="827584" y="1255607"/>
            <a:ext cx="763284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1200" dirty="0"/>
              <a:t>   Algorithm is verified: all the failures are correctly detected.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1200" dirty="0"/>
              <a:t>   Most difficult to detect is the Loss of Efficiency (due to intrinsic behaviors of the failure), but simple filters allow for a stable identification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403648" y="2079584"/>
            <a:ext cx="6192688" cy="1613778"/>
            <a:chOff x="1039755" y="2636912"/>
            <a:chExt cx="6750513" cy="2598823"/>
          </a:xfrm>
        </p:grpSpPr>
        <p:pic>
          <p:nvPicPr>
            <p:cNvPr id="11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0134" y="2636912"/>
              <a:ext cx="5443732" cy="17770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1039755" y="4492271"/>
              <a:ext cx="6750513" cy="7434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Failure detection: four different types of failure are activated in a sequence. Instabilities are due to the fact that sometimes controller command is equal to the failed value.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27297" y="4458275"/>
            <a:ext cx="7089406" cy="1842087"/>
            <a:chOff x="1183070" y="4653136"/>
            <a:chExt cx="7089406" cy="1964940"/>
          </a:xfrm>
        </p:grpSpPr>
        <p:pic>
          <p:nvPicPr>
            <p:cNvPr id="14" name="Immagine 17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5675" y="5636410"/>
              <a:ext cx="1565174" cy="981666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5" name="Immagine 18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4345" y="4653136"/>
              <a:ext cx="1566504" cy="981666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Immagine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4645" y="4653136"/>
              <a:ext cx="1587830" cy="981666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Segnaposto contenuto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6366" y="5634802"/>
              <a:ext cx="1586110" cy="983274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Immagine 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070" y="4653136"/>
              <a:ext cx="1557432" cy="983274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Segnaposto contenuto 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105" y="5636410"/>
              <a:ext cx="1563139" cy="981666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Immagine 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692" y="4653136"/>
              <a:ext cx="1587830" cy="985123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1" name="Segnaposto contenuto 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692" y="5634802"/>
              <a:ext cx="1587830" cy="983274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2" name="TextBox 15"/>
          <p:cNvSpPr txBox="1">
            <a:spLocks noChangeArrowheads="1"/>
          </p:cNvSpPr>
          <p:nvPr/>
        </p:nvSpPr>
        <p:spPr bwMode="auto">
          <a:xfrm>
            <a:off x="827584" y="3844986"/>
            <a:ext cx="7632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1200" dirty="0"/>
              <a:t>   Algorithm has been tested in the 3STAR CubeSat simulation, developing a fault tolerant attitude control solution</a:t>
            </a:r>
          </a:p>
        </p:txBody>
      </p:sp>
      <p:sp>
        <p:nvSpPr>
          <p:cNvPr id="23" name="TextBox 15"/>
          <p:cNvSpPr txBox="1">
            <a:spLocks noChangeArrowheads="1"/>
          </p:cNvSpPr>
          <p:nvPr/>
        </p:nvSpPr>
        <p:spPr bwMode="auto">
          <a:xfrm>
            <a:off x="827584" y="6311979"/>
            <a:ext cx="763284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1200" dirty="0"/>
              <a:t>   Simulation of the Attitude Control System with failure modes for the Magnetic Torquers</a:t>
            </a:r>
          </a:p>
        </p:txBody>
      </p:sp>
    </p:spTree>
    <p:extLst>
      <p:ext uri="{BB962C8B-B14F-4D97-AF65-F5344CB8AC3E}">
        <p14:creationId xmlns:p14="http://schemas.microsoft.com/office/powerpoint/2010/main" val="10146191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Inflatable Antenna</a:t>
            </a:r>
          </a:p>
        </p:txBody>
      </p:sp>
    </p:spTree>
    <p:extLst>
      <p:ext uri="{BB962C8B-B14F-4D97-AF65-F5344CB8AC3E}">
        <p14:creationId xmlns:p14="http://schemas.microsoft.com/office/powerpoint/2010/main" val="19644247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Inflatable Antenna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42CCA89F-CB9D-4E23-B002-AEE117E1320D}" type="datetime1">
              <a:rPr lang="en-US" smtClean="0"/>
              <a:t>6/28/2016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748" y="2413136"/>
            <a:ext cx="2494715" cy="2465941"/>
          </a:xfrm>
          <a:prstGeom prst="rect">
            <a:avLst/>
          </a:prstGeom>
        </p:spPr>
      </p:pic>
      <p:sp>
        <p:nvSpPr>
          <p:cNvPr id="9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4026" y="2983072"/>
            <a:ext cx="5621865" cy="1459179"/>
          </a:xfrm>
        </p:spPr>
        <p:txBody>
          <a:bodyPr/>
          <a:lstStyle/>
          <a:p>
            <a:r>
              <a:rPr lang="en-US" sz="1200" dirty="0"/>
              <a:t>Allows to study different configuration of the inflatable antenna on a CubeSat</a:t>
            </a:r>
          </a:p>
          <a:p>
            <a:r>
              <a:rPr lang="en-US" sz="1200" dirty="0"/>
              <a:t>1U to 6U are supported</a:t>
            </a:r>
          </a:p>
          <a:p>
            <a:r>
              <a:rPr lang="en-US" sz="1200" dirty="0"/>
              <a:t>Antenna diameters from 0.5m to 4m</a:t>
            </a:r>
          </a:p>
          <a:p>
            <a:r>
              <a:rPr lang="en-US" sz="1200" dirty="0"/>
              <a:t>Calculates predicted gains, </a:t>
            </a:r>
            <a:r>
              <a:rPr lang="en-US" sz="1200" dirty="0" err="1"/>
              <a:t>intertias</a:t>
            </a:r>
            <a:r>
              <a:rPr lang="en-US" sz="1200" dirty="0"/>
              <a:t> and volumes</a:t>
            </a:r>
          </a:p>
          <a:p>
            <a:r>
              <a:rPr lang="en-US" sz="1200" dirty="0"/>
              <a:t>Allows to specify a filling gas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13" y="1361206"/>
            <a:ext cx="1865181" cy="13988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61524" y="1536154"/>
            <a:ext cx="1399588" cy="10496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10727" y="1532032"/>
            <a:ext cx="1403497" cy="1052623"/>
          </a:xfrm>
          <a:prstGeom prst="rect">
            <a:avLst/>
          </a:prstGeom>
        </p:spPr>
      </p:pic>
      <p:sp>
        <p:nvSpPr>
          <p:cNvPr id="12" name="TextBox 10"/>
          <p:cNvSpPr txBox="1">
            <a:spLocks noChangeArrowheads="1"/>
          </p:cNvSpPr>
          <p:nvPr/>
        </p:nvSpPr>
        <p:spPr bwMode="auto">
          <a:xfrm>
            <a:off x="4700587" y="1827510"/>
            <a:ext cx="39338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200" dirty="0"/>
              <a:t>Characterizations test for the inflatable antenna prototype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648" y="4593961"/>
            <a:ext cx="1677953" cy="1870074"/>
          </a:xfrm>
          <a:prstGeom prst="rect">
            <a:avLst/>
          </a:prstGeom>
        </p:spPr>
      </p:pic>
      <p:sp>
        <p:nvSpPr>
          <p:cNvPr id="15" name="TextBox 10"/>
          <p:cNvSpPr txBox="1">
            <a:spLocks noChangeArrowheads="1"/>
          </p:cNvSpPr>
          <p:nvPr/>
        </p:nvSpPr>
        <p:spPr bwMode="auto">
          <a:xfrm>
            <a:off x="2581275" y="5206201"/>
            <a:ext cx="48625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200" dirty="0"/>
              <a:t>Modeling of the inflatable antenna on MSC Adams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en-US" sz="1200" dirty="0"/>
              <a:t>Preparation for the future Small Satellite Dynamic Test-bed tests</a:t>
            </a:r>
          </a:p>
        </p:txBody>
      </p:sp>
    </p:spTree>
    <p:extLst>
      <p:ext uri="{BB962C8B-B14F-4D97-AF65-F5344CB8AC3E}">
        <p14:creationId xmlns:p14="http://schemas.microsoft.com/office/powerpoint/2010/main" val="1828938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COPINS</a:t>
            </a:r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1" y="3674177"/>
            <a:ext cx="9144000" cy="867834"/>
          </a:xfrm>
          <a:prstGeom prst="rect">
            <a:avLst/>
          </a:prstGeom>
        </p:spPr>
        <p:txBody>
          <a:bodyPr anchor="t"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4800" b="0" i="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r>
              <a:rPr lang="en-US" sz="2000" dirty="0"/>
              <a:t>Cubesat Opportunity Payload Intersatellite Network Sensors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77114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"/>
          </p:nvPr>
        </p:nvSpPr>
        <p:spPr>
          <a:xfrm>
            <a:off x="0" y="2589026"/>
            <a:ext cx="9144000" cy="1679948"/>
          </a:xfrm>
        </p:spPr>
        <p:txBody>
          <a:bodyPr/>
          <a:lstStyle/>
          <a:p>
            <a:r>
              <a:rPr lang="en-US" dirty="0"/>
              <a:t>Small Satellite Mission</a:t>
            </a:r>
          </a:p>
          <a:p>
            <a:r>
              <a:rPr lang="en-US" dirty="0"/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36290142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Small Satellite Database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44861C-904C-450D-A200-65D90CDF8701}" type="datetime1">
              <a:rPr lang="en-US" smtClean="0"/>
              <a:t>6/28/2016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 dirty="0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91" y="1347787"/>
            <a:ext cx="6078197" cy="50530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1" y="1347787"/>
            <a:ext cx="2738914" cy="12764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541" y="2726883"/>
            <a:ext cx="2831459" cy="28214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2541" y="5305671"/>
            <a:ext cx="2796268" cy="109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9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6575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i="1" dirty="0"/>
              <a:t>COPINS mission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Environment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7200" y="1412875"/>
            <a:ext cx="3730146" cy="131127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Understanding the environment</a:t>
            </a:r>
          </a:p>
          <a:p>
            <a:r>
              <a:rPr lang="en-US" sz="1800" dirty="0"/>
              <a:t>Simple cases</a:t>
            </a:r>
          </a:p>
          <a:p>
            <a:pPr lvl="1"/>
            <a:r>
              <a:rPr lang="en-US" sz="1400" dirty="0"/>
              <a:t>Stopping from a release of 2m/s</a:t>
            </a:r>
          </a:p>
          <a:p>
            <a:pPr lvl="1"/>
            <a:r>
              <a:rPr lang="en-US" sz="1400" dirty="0"/>
              <a:t>Hohmann transfer from 10km to 5km and 2km</a:t>
            </a:r>
          </a:p>
          <a:p>
            <a:pPr lvl="1"/>
            <a:r>
              <a:rPr lang="en-US" sz="1400" dirty="0"/>
              <a:t>Solar Radiation Pressure effects</a:t>
            </a:r>
          </a:p>
          <a:p>
            <a:pPr lvl="1"/>
            <a:r>
              <a:rPr lang="en-US" sz="1400" dirty="0"/>
              <a:t>Third body problem applies</a:t>
            </a:r>
          </a:p>
          <a:p>
            <a:r>
              <a:rPr lang="en-US" sz="1800" dirty="0"/>
              <a:t>Calculations on excel, verification on STK</a:t>
            </a:r>
          </a:p>
          <a:p>
            <a:endParaRPr lang="en-US" sz="1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042DFA-2BCE-4849-99EE-260CDDF9DF05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403" y="1275929"/>
            <a:ext cx="4172927" cy="224254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4447403" y="3565791"/>
            <a:ext cx="42579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Reference concept of operations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214" y="4339270"/>
            <a:ext cx="3029317" cy="177921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4084" y="4336314"/>
            <a:ext cx="9139916" cy="1782175"/>
            <a:chOff x="4084" y="4336314"/>
            <a:chExt cx="9139916" cy="178217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7308" y="4336314"/>
              <a:ext cx="2556692" cy="177921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185" y="4339270"/>
              <a:ext cx="2770970" cy="177626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4" y="4339270"/>
              <a:ext cx="2358859" cy="1779219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-1" y="6105102"/>
            <a:ext cx="7110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STK simulations: release, Hohmann transfer, 10km orbit, 1km unstable orbit</a:t>
            </a:r>
          </a:p>
        </p:txBody>
      </p:sp>
    </p:spTree>
    <p:extLst>
      <p:ext uri="{BB962C8B-B14F-4D97-AF65-F5344CB8AC3E}">
        <p14:creationId xmlns:p14="http://schemas.microsoft.com/office/powerpoint/2010/main" val="3972908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i="1" dirty="0"/>
              <a:t>Reference mission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74135" y="1272294"/>
            <a:ext cx="8248650" cy="813682"/>
          </a:xfrm>
        </p:spPr>
        <p:txBody>
          <a:bodyPr/>
          <a:lstStyle/>
          <a:p>
            <a:r>
              <a:rPr lang="en-US" sz="1600" dirty="0"/>
              <a:t>Didymos system</a:t>
            </a:r>
          </a:p>
          <a:p>
            <a:pPr lvl="1"/>
            <a:r>
              <a:rPr lang="en-US" sz="1200" dirty="0"/>
              <a:t>Apollo group</a:t>
            </a:r>
          </a:p>
          <a:p>
            <a:pPr lvl="1"/>
            <a:r>
              <a:rPr lang="en-US" sz="1200" dirty="0"/>
              <a:t>Binary asteroid (diameters: 800m primary, 150m secondary)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2CEB4F2F-BC24-48AF-B8AB-4745A7375AE2}" type="datetime1">
              <a:rPr lang="en-US" smtClean="0"/>
              <a:t>6/28/2016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 dirty="0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5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-1587" y="2216577"/>
            <a:ext cx="9144000" cy="1765250"/>
            <a:chOff x="0" y="2896819"/>
            <a:chExt cx="9144000" cy="17652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9734" y="2896820"/>
              <a:ext cx="4239990" cy="176524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896819"/>
              <a:ext cx="3138220" cy="176524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9204" y="2896820"/>
              <a:ext cx="3174796" cy="1765248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454026" y="4045335"/>
            <a:ext cx="8582818" cy="2326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Selected as target for the AIDA mission: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1400" dirty="0">
                <a:solidFill>
                  <a:srgbClr val="000000"/>
                </a:solidFill>
              </a:rPr>
              <a:t>DART: impactor spacecraft (NASA)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1400" dirty="0">
                <a:solidFill>
                  <a:srgbClr val="000000"/>
                </a:solidFill>
              </a:rPr>
              <a:t>AIM: monitoring spacecraft (ESA) (A/B1 kickoff: March 2015)</a:t>
            </a:r>
          </a:p>
          <a:p>
            <a:pPr marL="342900" lvl="0" indent="-342900">
              <a:spcBef>
                <a:spcPct val="20000"/>
              </a:spcBef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Objectives: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1400" dirty="0">
                <a:solidFill>
                  <a:srgbClr val="000000"/>
                </a:solidFill>
              </a:rPr>
              <a:t>Asteroid deflection, asteroid characterization</a:t>
            </a:r>
          </a:p>
          <a:p>
            <a:pPr marL="342900" indent="-342900">
              <a:spcBef>
                <a:spcPct val="20000"/>
              </a:spcBef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AIM Payload: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1400" dirty="0">
                <a:solidFill>
                  <a:srgbClr val="000000"/>
                </a:solidFill>
              </a:rPr>
              <a:t>Two 3U CubeSats (30x10x10cm)</a:t>
            </a:r>
          </a:p>
          <a:p>
            <a:pPr marL="742950" lvl="1" indent="-285750">
              <a:spcBef>
                <a:spcPct val="20000"/>
              </a:spcBef>
              <a:buFont typeface="Arial"/>
              <a:buChar char="–"/>
            </a:pPr>
            <a:r>
              <a:rPr lang="en-US" sz="1400" dirty="0">
                <a:solidFill>
                  <a:srgbClr val="000000"/>
                </a:solidFill>
              </a:rPr>
              <a:t>Support to AIM, increase science return, technology demonstration</a:t>
            </a:r>
          </a:p>
        </p:txBody>
      </p:sp>
    </p:spTree>
    <p:extLst>
      <p:ext uri="{BB962C8B-B14F-4D97-AF65-F5344CB8AC3E}">
        <p14:creationId xmlns:p14="http://schemas.microsoft.com/office/powerpoint/2010/main" val="3164481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Objectives of the collaboration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/>
              <a:t>Analysis of mission concepts, focusing on CubeSats as secondary payload</a:t>
            </a:r>
          </a:p>
          <a:p>
            <a:r>
              <a:rPr lang="en-US" sz="1800" dirty="0"/>
              <a:t>Review of literature</a:t>
            </a:r>
          </a:p>
          <a:p>
            <a:r>
              <a:rPr lang="en-US" sz="1800" dirty="0"/>
              <a:t>Analysis of mission scenarios</a:t>
            </a:r>
          </a:p>
          <a:p>
            <a:r>
              <a:rPr lang="en-US" sz="1800" dirty="0"/>
              <a:t>Communication architectures</a:t>
            </a:r>
          </a:p>
          <a:p>
            <a:r>
              <a:rPr lang="en-US" sz="1800" dirty="0"/>
              <a:t>Design budgets</a:t>
            </a:r>
          </a:p>
          <a:p>
            <a:pPr lvl="1"/>
            <a:r>
              <a:rPr lang="en-US" sz="1400" dirty="0"/>
              <a:t>mass, power, link, propulsion, cost budgets</a:t>
            </a:r>
            <a:endParaRPr lang="en-US" sz="1800" dirty="0"/>
          </a:p>
          <a:p>
            <a:r>
              <a:rPr lang="en-US" sz="1800" dirty="0"/>
              <a:t>Selection of a mission concept</a:t>
            </a:r>
          </a:p>
          <a:p>
            <a:r>
              <a:rPr lang="en-US" sz="1800" dirty="0"/>
              <a:t>Open source</a:t>
            </a:r>
          </a:p>
          <a:p>
            <a:endParaRPr lang="en-US" sz="1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042DFA-2BCE-4849-99EE-260CDDF9DF05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255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Initial Considerations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sz="1800" dirty="0"/>
              <a:t>Flexible environment:</a:t>
            </a:r>
          </a:p>
          <a:p>
            <a:r>
              <a:rPr lang="it-IT" sz="1800" dirty="0"/>
              <a:t>Growing selection of components</a:t>
            </a:r>
          </a:p>
          <a:p>
            <a:pPr lvl="1"/>
            <a:r>
              <a:rPr lang="it-IT" sz="1400" dirty="0"/>
              <a:t>COTS are the main option</a:t>
            </a:r>
          </a:p>
          <a:p>
            <a:pPr lvl="1"/>
            <a:r>
              <a:rPr lang="it-IT" sz="1400" dirty="0"/>
              <a:t>Increasing availability of space qualified components</a:t>
            </a:r>
          </a:p>
          <a:p>
            <a:r>
              <a:rPr lang="it-IT" sz="1800" dirty="0"/>
              <a:t>Stakeholder needs are also TBD</a:t>
            </a:r>
          </a:p>
          <a:p>
            <a:pPr lvl="1"/>
            <a:r>
              <a:rPr lang="it-IT" sz="1400" dirty="0"/>
              <a:t>Increased science return, technological demonstration</a:t>
            </a:r>
          </a:p>
          <a:p>
            <a:pPr lvl="1"/>
            <a:r>
              <a:rPr lang="it-IT" sz="1400" dirty="0"/>
              <a:t>Open for proposal</a:t>
            </a:r>
          </a:p>
          <a:p>
            <a:endParaRPr lang="it-IT" sz="1800" dirty="0"/>
          </a:p>
          <a:p>
            <a:pPr marL="0" indent="0">
              <a:buNone/>
            </a:pPr>
            <a:r>
              <a:rPr lang="it-IT" sz="1800" dirty="0"/>
              <a:t>Uncertainties:</a:t>
            </a:r>
          </a:p>
          <a:p>
            <a:r>
              <a:rPr lang="it-IT" sz="1800" dirty="0"/>
              <a:t>What is the budget for the CubeSats?</a:t>
            </a:r>
          </a:p>
          <a:p>
            <a:r>
              <a:rPr lang="it-IT" sz="1800" dirty="0"/>
              <a:t>How do we pick a mission concept?</a:t>
            </a:r>
          </a:p>
          <a:p>
            <a:r>
              <a:rPr lang="it-IT" sz="1800" dirty="0"/>
              <a:t>How much can we push the limits on the system capabilities?</a:t>
            </a:r>
          </a:p>
          <a:p>
            <a:r>
              <a:rPr lang="it-IT" sz="1800" dirty="0"/>
              <a:t>Which components do we use?</a:t>
            </a:r>
          </a:p>
          <a:p>
            <a:r>
              <a:rPr lang="it-IT" sz="1800" dirty="0"/>
              <a:t>How do we decide on mission-level trade-offs?</a:t>
            </a:r>
          </a:p>
          <a:p>
            <a:r>
              <a:rPr lang="it-IT" sz="1800" dirty="0"/>
              <a:t>How good will the chosen design satisfy the stakeholders?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042DFA-2BCE-4849-99EE-260CDDF9DF05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o 16"/>
          <p:cNvGrpSpPr/>
          <p:nvPr/>
        </p:nvGrpSpPr>
        <p:grpSpPr>
          <a:xfrm>
            <a:off x="460376" y="1736644"/>
            <a:ext cx="8229599" cy="4454164"/>
            <a:chOff x="460376" y="1736644"/>
            <a:chExt cx="8229599" cy="4454164"/>
          </a:xfrm>
        </p:grpSpPr>
        <p:pic>
          <p:nvPicPr>
            <p:cNvPr id="18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376" y="1736644"/>
              <a:ext cx="8229599" cy="4454164"/>
            </a:xfrm>
            <a:prstGeom prst="rect">
              <a:avLst/>
            </a:prstGeom>
          </p:spPr>
        </p:pic>
        <p:sp>
          <p:nvSpPr>
            <p:cNvPr id="19" name="Figura a mano libera 18"/>
            <p:cNvSpPr/>
            <p:nvPr/>
          </p:nvSpPr>
          <p:spPr>
            <a:xfrm>
              <a:off x="1978103" y="2096870"/>
              <a:ext cx="4394097" cy="3328778"/>
            </a:xfrm>
            <a:custGeom>
              <a:avLst/>
              <a:gdLst>
                <a:gd name="connsiteX0" fmla="*/ 0 w 4363453"/>
                <a:gd name="connsiteY0" fmla="*/ 3433058 h 3433058"/>
                <a:gd name="connsiteX1" fmla="*/ 304800 w 4363453"/>
                <a:gd name="connsiteY1" fmla="*/ 2165732 h 3433058"/>
                <a:gd name="connsiteX2" fmla="*/ 1411705 w 4363453"/>
                <a:gd name="connsiteY2" fmla="*/ 770069 h 3433058"/>
                <a:gd name="connsiteX3" fmla="*/ 3048000 w 4363453"/>
                <a:gd name="connsiteY3" fmla="*/ 609648 h 3433058"/>
                <a:gd name="connsiteX4" fmla="*/ 3930316 w 4363453"/>
                <a:gd name="connsiteY4" fmla="*/ 96300 h 3433058"/>
                <a:gd name="connsiteX5" fmla="*/ 4363453 w 4363453"/>
                <a:gd name="connsiteY5" fmla="*/ 48 h 3433058"/>
                <a:gd name="connsiteX6" fmla="*/ 4363453 w 4363453"/>
                <a:gd name="connsiteY6" fmla="*/ 48 h 343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63453" h="3433058">
                  <a:moveTo>
                    <a:pt x="0" y="3433058"/>
                  </a:moveTo>
                  <a:cubicBezTo>
                    <a:pt x="34758" y="3021310"/>
                    <a:pt x="69516" y="2609563"/>
                    <a:pt x="304800" y="2165732"/>
                  </a:cubicBezTo>
                  <a:cubicBezTo>
                    <a:pt x="540084" y="1721901"/>
                    <a:pt x="954505" y="1029416"/>
                    <a:pt x="1411705" y="770069"/>
                  </a:cubicBezTo>
                  <a:cubicBezTo>
                    <a:pt x="1868905" y="510722"/>
                    <a:pt x="2628232" y="721943"/>
                    <a:pt x="3048000" y="609648"/>
                  </a:cubicBezTo>
                  <a:cubicBezTo>
                    <a:pt x="3467768" y="497353"/>
                    <a:pt x="3711074" y="197900"/>
                    <a:pt x="3930316" y="96300"/>
                  </a:cubicBezTo>
                  <a:cubicBezTo>
                    <a:pt x="4149558" y="-5300"/>
                    <a:pt x="4363453" y="48"/>
                    <a:pt x="4363453" y="48"/>
                  </a:cubicBezTo>
                  <a:lnTo>
                    <a:pt x="4363453" y="48"/>
                  </a:lnTo>
                </a:path>
              </a:pathLst>
            </a:custGeom>
            <a:ln w="571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Tradespace Exploration Problem 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7200" y="1100139"/>
            <a:ext cx="8248650" cy="51836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Can we analyze this as a </a:t>
            </a:r>
            <a:r>
              <a:rPr lang="en-US" sz="1800" u="sng" dirty="0"/>
              <a:t>tradespace exploration</a:t>
            </a:r>
            <a:r>
              <a:rPr lang="en-US" sz="1800" dirty="0"/>
              <a:t> problem?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042DFA-2BCE-4849-99EE-260CDDF9DF05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8</a:t>
            </a:fld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4807743" y="2950370"/>
            <a:ext cx="1966118" cy="421480"/>
          </a:xfrm>
          <a:prstGeom prst="straightConnector1">
            <a:avLst/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4560888" y="3035168"/>
            <a:ext cx="2263575" cy="336682"/>
          </a:xfrm>
          <a:prstGeom prst="straightConnector1">
            <a:avLst/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5493345" y="2797970"/>
            <a:ext cx="1309489" cy="573880"/>
          </a:xfrm>
          <a:prstGeom prst="straightConnector1">
            <a:avLst/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2978944" y="3371851"/>
            <a:ext cx="3823890" cy="695018"/>
          </a:xfrm>
          <a:prstGeom prst="straightConnector1">
            <a:avLst/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3714750" y="3272270"/>
            <a:ext cx="3071216" cy="99581"/>
          </a:xfrm>
          <a:prstGeom prst="straightConnector1">
            <a:avLst/>
          </a:prstGeom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6857405" y="3153222"/>
            <a:ext cx="2115145" cy="51836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Design</a:t>
            </a:r>
            <a:br>
              <a:rPr lang="en-US" sz="1800" dirty="0"/>
            </a:br>
            <a:r>
              <a:rPr lang="en-US" sz="1800" dirty="0"/>
              <a:t>vectors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895543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Tradespace Exploration Problem II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7"/>
          </p:nvPr>
        </p:nvSpPr>
        <p:spPr>
          <a:xfrm>
            <a:off x="457200" y="1100139"/>
            <a:ext cx="8248650" cy="519271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Can we analyze this as a </a:t>
            </a:r>
            <a:r>
              <a:rPr lang="en-US" sz="1800" u="sng" dirty="0"/>
              <a:t>tradespace exploration</a:t>
            </a:r>
            <a:r>
              <a:rPr lang="en-US" sz="1800" dirty="0"/>
              <a:t> problem?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Solutions characteristics</a:t>
            </a:r>
          </a:p>
          <a:p>
            <a:r>
              <a:rPr lang="en-US" sz="1800" dirty="0"/>
              <a:t>As close as possible to a </a:t>
            </a:r>
            <a:r>
              <a:rPr lang="en-US" sz="1800" u="sng" dirty="0"/>
              <a:t>full mission concept</a:t>
            </a:r>
          </a:p>
          <a:p>
            <a:r>
              <a:rPr lang="en-US" sz="1800" dirty="0"/>
              <a:t>Mission architecture, operations and system</a:t>
            </a:r>
            <a:br>
              <a:rPr lang="en-US" sz="1800" dirty="0"/>
            </a:br>
            <a:r>
              <a:rPr lang="en-US" sz="1800" dirty="0"/>
              <a:t>aspects</a:t>
            </a: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39042DFA-2BCE-4849-99EE-260CDDF9DF05}" type="datetime1">
              <a:rPr lang="en-US" smtClean="0"/>
              <a:t>6/28/2016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it-IT"/>
              <a:t>Lorenzo Feruglio, JVSRP - Final Presentation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1E51A9F-9D40-144B-9666-6B30B75E8C1B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277" y="1779058"/>
            <a:ext cx="2636878" cy="1049868"/>
          </a:xfrm>
          <a:prstGeom prst="rect">
            <a:avLst/>
          </a:prstGeom>
        </p:spPr>
      </p:pic>
      <p:grpSp>
        <p:nvGrpSpPr>
          <p:cNvPr id="12" name="Gruppo 11"/>
          <p:cNvGrpSpPr/>
          <p:nvPr/>
        </p:nvGrpSpPr>
        <p:grpSpPr>
          <a:xfrm>
            <a:off x="6586107" y="332993"/>
            <a:ext cx="2252395" cy="1324209"/>
            <a:chOff x="460376" y="1736644"/>
            <a:chExt cx="8229599" cy="4454164"/>
          </a:xfrm>
        </p:grpSpPr>
        <p:pic>
          <p:nvPicPr>
            <p:cNvPr id="13" name="Picture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376" y="1736644"/>
              <a:ext cx="8229599" cy="4454164"/>
            </a:xfrm>
            <a:prstGeom prst="rect">
              <a:avLst/>
            </a:prstGeom>
          </p:spPr>
        </p:pic>
        <p:sp>
          <p:nvSpPr>
            <p:cNvPr id="14" name="Figura a mano libera 13"/>
            <p:cNvSpPr/>
            <p:nvPr/>
          </p:nvSpPr>
          <p:spPr>
            <a:xfrm>
              <a:off x="1978103" y="2096870"/>
              <a:ext cx="4394097" cy="3328778"/>
            </a:xfrm>
            <a:custGeom>
              <a:avLst/>
              <a:gdLst>
                <a:gd name="connsiteX0" fmla="*/ 0 w 4363453"/>
                <a:gd name="connsiteY0" fmla="*/ 3433058 h 3433058"/>
                <a:gd name="connsiteX1" fmla="*/ 304800 w 4363453"/>
                <a:gd name="connsiteY1" fmla="*/ 2165732 h 3433058"/>
                <a:gd name="connsiteX2" fmla="*/ 1411705 w 4363453"/>
                <a:gd name="connsiteY2" fmla="*/ 770069 h 3433058"/>
                <a:gd name="connsiteX3" fmla="*/ 3048000 w 4363453"/>
                <a:gd name="connsiteY3" fmla="*/ 609648 h 3433058"/>
                <a:gd name="connsiteX4" fmla="*/ 3930316 w 4363453"/>
                <a:gd name="connsiteY4" fmla="*/ 96300 h 3433058"/>
                <a:gd name="connsiteX5" fmla="*/ 4363453 w 4363453"/>
                <a:gd name="connsiteY5" fmla="*/ 48 h 3433058"/>
                <a:gd name="connsiteX6" fmla="*/ 4363453 w 4363453"/>
                <a:gd name="connsiteY6" fmla="*/ 48 h 343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63453" h="3433058">
                  <a:moveTo>
                    <a:pt x="0" y="3433058"/>
                  </a:moveTo>
                  <a:cubicBezTo>
                    <a:pt x="34758" y="3021310"/>
                    <a:pt x="69516" y="2609563"/>
                    <a:pt x="304800" y="2165732"/>
                  </a:cubicBezTo>
                  <a:cubicBezTo>
                    <a:pt x="540084" y="1721901"/>
                    <a:pt x="954505" y="1029416"/>
                    <a:pt x="1411705" y="770069"/>
                  </a:cubicBezTo>
                  <a:cubicBezTo>
                    <a:pt x="1868905" y="510722"/>
                    <a:pt x="2628232" y="721943"/>
                    <a:pt x="3048000" y="609648"/>
                  </a:cubicBezTo>
                  <a:cubicBezTo>
                    <a:pt x="3467768" y="497353"/>
                    <a:pt x="3711074" y="197900"/>
                    <a:pt x="3930316" y="96300"/>
                  </a:cubicBezTo>
                  <a:cubicBezTo>
                    <a:pt x="4149558" y="-5300"/>
                    <a:pt x="4363453" y="48"/>
                    <a:pt x="4363453" y="48"/>
                  </a:cubicBezTo>
                  <a:lnTo>
                    <a:pt x="4363453" y="48"/>
                  </a:lnTo>
                </a:path>
              </a:pathLst>
            </a:custGeom>
            <a:ln w="57150"/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818348817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flat" cmpd="sng" algn="ctr">
          <a:solidFill>
            <a:schemeClr val="bg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JPL_Template_White_4-3_vA4b.pptx" id="{A273D9C3-F434-4959-BA90-775C57F15484}" vid="{8AF72828-415F-4C97-BE72-98ACCF40EB68}"/>
    </a:ext>
  </a:extLst>
</a:theme>
</file>

<file path=ppt/theme/theme2.xml><?xml version="1.0" encoding="utf-8"?>
<a:theme xmlns:a="http://schemas.openxmlformats.org/drawingml/2006/main" name="Closing Slide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flat" cmpd="sng" algn="ctr">
          <a:solidFill>
            <a:schemeClr val="bg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JPL_Template_White_4-3_vA4b.pptx" id="{A273D9C3-F434-4959-BA90-775C57F15484}" vid="{B0D496F5-DF74-45CF-B915-4344673BE964}"/>
    </a:ext>
  </a:extLst>
</a:theme>
</file>

<file path=ppt/theme/theme3.xml><?xml version="1.0" encoding="utf-8"?>
<a:theme xmlns:a="http://schemas.openxmlformats.org/drawingml/2006/main" name="Content Slides">
  <a:themeElements>
    <a:clrScheme name="JPL Colors - Feb2015">
      <a:dk1>
        <a:srgbClr val="000000"/>
      </a:dk1>
      <a:lt1>
        <a:srgbClr val="FFFFFF"/>
      </a:lt1>
      <a:dk2>
        <a:srgbClr val="D0D3D4"/>
      </a:dk2>
      <a:lt2>
        <a:srgbClr val="75787B"/>
      </a:lt2>
      <a:accent1>
        <a:srgbClr val="32373B"/>
      </a:accent1>
      <a:accent2>
        <a:srgbClr val="EE2737"/>
      </a:accent2>
      <a:accent3>
        <a:srgbClr val="BA0C2F"/>
      </a:accent3>
      <a:accent4>
        <a:srgbClr val="410706"/>
      </a:accent4>
      <a:accent5>
        <a:srgbClr val="6083AA"/>
      </a:accent5>
      <a:accent6>
        <a:srgbClr val="FFFFFF"/>
      </a:accent6>
      <a:hlink>
        <a:srgbClr val="BA0C2F"/>
      </a:hlink>
      <a:folHlink>
        <a:srgbClr val="BA0C2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ap="flat" cmpd="sng" algn="ctr">
          <a:solidFill>
            <a:schemeClr val="bg1">
              <a:lumMod val="75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JPL_Template_White_4-3_vA4b.pptx" id="{A273D9C3-F434-4959-BA90-775C57F15484}" vid="{198DD84E-9D6D-4780-BC19-BA6D39FEEFE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CubeSat DB</Template>
  <TotalTime>3349</TotalTime>
  <Words>2234</Words>
  <Application>Microsoft Office PowerPoint</Application>
  <PresentationFormat>Presentazione su schermo (4:3)</PresentationFormat>
  <Paragraphs>496</Paragraphs>
  <Slides>43</Slides>
  <Notes>40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43</vt:i4>
      </vt:variant>
    </vt:vector>
  </HeadingPairs>
  <TitlesOfParts>
    <vt:vector size="49" baseType="lpstr">
      <vt:lpstr>Arial</vt:lpstr>
      <vt:lpstr>Calibri</vt:lpstr>
      <vt:lpstr>Wingdings</vt:lpstr>
      <vt:lpstr>Title Slides</vt:lpstr>
      <vt:lpstr>Closing Slide</vt:lpstr>
      <vt:lpstr>Content Slides</vt:lpstr>
      <vt:lpstr>Presentazione standard di PowerPoint</vt:lpstr>
      <vt:lpstr>Outline</vt:lpstr>
      <vt:lpstr>Introduction</vt:lpstr>
      <vt:lpstr>Presentazione standard di PowerPoint</vt:lpstr>
      <vt:lpstr>Context</vt:lpstr>
      <vt:lpstr>Objectives of the collaboration</vt:lpstr>
      <vt:lpstr>Initial Considerations</vt:lpstr>
      <vt:lpstr>Tradespace Exploration Problem I</vt:lpstr>
      <vt:lpstr>Tradespace Exploration Problem II</vt:lpstr>
      <vt:lpstr>Tradespace Exploration Problem II</vt:lpstr>
      <vt:lpstr>Tradespace Exploration Problem II</vt:lpstr>
      <vt:lpstr>Tradespace Exploration Problem III</vt:lpstr>
      <vt:lpstr>Tradespace Exploration Problem III</vt:lpstr>
      <vt:lpstr>Tradespace Exploration Problem III</vt:lpstr>
      <vt:lpstr>Tradespace Exploration Problem III</vt:lpstr>
      <vt:lpstr>Tradespace Exploration Problem III</vt:lpstr>
      <vt:lpstr>The Design Vector</vt:lpstr>
      <vt:lpstr>The Design Vector</vt:lpstr>
      <vt:lpstr>The Design Vector</vt:lpstr>
      <vt:lpstr>The Design Vector</vt:lpstr>
      <vt:lpstr>The Design Vector</vt:lpstr>
      <vt:lpstr>The Design Vector</vt:lpstr>
      <vt:lpstr>The Component Database</vt:lpstr>
      <vt:lpstr>AI for Tradespace Exploration</vt:lpstr>
      <vt:lpstr>AI for Tradespace Exploration II</vt:lpstr>
      <vt:lpstr>Solution space and Pareto front</vt:lpstr>
      <vt:lpstr>Completing the design I</vt:lpstr>
      <vt:lpstr>Completing the design II</vt:lpstr>
      <vt:lpstr>Completing the design III</vt:lpstr>
      <vt:lpstr>Presentazione standard di PowerPoint</vt:lpstr>
      <vt:lpstr>Payload data selection - Objectives</vt:lpstr>
      <vt:lpstr>Network Architecture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Inflatable Antenna</vt:lpstr>
      <vt:lpstr>Presentazione standard di PowerPoint</vt:lpstr>
      <vt:lpstr>Small Satellite Database</vt:lpstr>
      <vt:lpstr>Presentazione standard di PowerPoint</vt:lpstr>
      <vt:lpstr>Environment</vt:lpstr>
    </vt:vector>
  </TitlesOfParts>
  <Company>JPL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Feruglio, Lorenzo (332H-Affiliate)</dc:creator>
  <cp:lastModifiedBy>lorenzo feruglio</cp:lastModifiedBy>
  <cp:revision>191</cp:revision>
  <cp:lastPrinted>2014-07-14T23:49:38Z</cp:lastPrinted>
  <dcterms:created xsi:type="dcterms:W3CDTF">2015-08-28T16:58:29Z</dcterms:created>
  <dcterms:modified xsi:type="dcterms:W3CDTF">2016-06-28T13:08:14Z</dcterms:modified>
</cp:coreProperties>
</file>